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0" r:id="rId2"/>
    <p:sldId id="264" r:id="rId3"/>
    <p:sldId id="273" r:id="rId4"/>
    <p:sldId id="261" r:id="rId5"/>
    <p:sldId id="274" r:id="rId6"/>
    <p:sldId id="275" r:id="rId7"/>
    <p:sldId id="276" r:id="rId8"/>
    <p:sldId id="277" r:id="rId9"/>
    <p:sldId id="279" r:id="rId10"/>
    <p:sldId id="278" r:id="rId11"/>
    <p:sldId id="283" r:id="rId12"/>
    <p:sldId id="284" r:id="rId13"/>
    <p:sldId id="285" r:id="rId14"/>
    <p:sldId id="286" r:id="rId15"/>
    <p:sldId id="287" r:id="rId16"/>
    <p:sldId id="288" r:id="rId17"/>
    <p:sldId id="266" r:id="rId18"/>
    <p:sldId id="29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3D0F"/>
    <a:srgbClr val="1C1C1C"/>
    <a:srgbClr val="223442"/>
    <a:srgbClr val="FFF800"/>
    <a:srgbClr val="003B5D"/>
    <a:srgbClr val="FD7801"/>
    <a:srgbClr val="2D3656"/>
    <a:srgbClr val="F86669"/>
    <a:srgbClr val="FC7639"/>
    <a:srgbClr val="59B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6" autoAdjust="0"/>
    <p:restoredTop sz="91108" autoAdjust="0"/>
  </p:normalViewPr>
  <p:slideViewPr>
    <p:cSldViewPr snapToGrid="0" showGuides="1">
      <p:cViewPr varScale="1">
        <p:scale>
          <a:sx n="94" d="100"/>
          <a:sy n="94" d="100"/>
        </p:scale>
        <p:origin x="198" y="33"/>
      </p:cViewPr>
      <p:guideLst>
        <p:guide pos="7446"/>
        <p:guide pos="234"/>
        <p:guide orient="horz" pos="3997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CE805-521D-4584-825A-8C847FF44239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63C03-0999-42C8-9F83-0D7442AAE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384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E7587-9A45-4FB9-9A56-CE597B8C702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3817B-0182-43D7-9C0A-575987A522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05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变量含义理解：多数变量都是英文缩写，一开始很难看出具体含义</a:t>
            </a:r>
            <a:endParaRPr lang="en-US" altLang="zh-CN" dirty="0"/>
          </a:p>
          <a:p>
            <a:r>
              <a:rPr lang="zh-CN" altLang="en-US" dirty="0"/>
              <a:t>分析维度数据：每个球员仅包含一行数据，无法从球员层面进行分析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3817B-0182-43D7-9C0A-575987A5225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24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25586" r="30795" b="2009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4"/>
            <a:ext cx="12192000" cy="6857572"/>
          </a:xfrm>
          <a:prstGeom prst="rect">
            <a:avLst/>
          </a:prstGeom>
          <a:solidFill>
            <a:srgbClr val="2F1B71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rgbClr val="F6456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8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rcRect l="12804" t="4124" r="10875" b="3255"/>
          <a:stretch>
            <a:fillRect/>
          </a:stretch>
        </p:blipFill>
        <p:spPr>
          <a:xfrm>
            <a:off x="371475" y="6351676"/>
            <a:ext cx="128753" cy="317420"/>
          </a:xfrm>
          <a:custGeom>
            <a:avLst/>
            <a:gdLst>
              <a:gd name="connsiteX0" fmla="*/ 71494 w 428957"/>
              <a:gd name="connsiteY0" fmla="*/ 0 h 1057526"/>
              <a:gd name="connsiteX1" fmla="*/ 357463 w 428957"/>
              <a:gd name="connsiteY1" fmla="*/ 0 h 1057526"/>
              <a:gd name="connsiteX2" fmla="*/ 428957 w 428957"/>
              <a:gd name="connsiteY2" fmla="*/ 71494 h 1057526"/>
              <a:gd name="connsiteX3" fmla="*/ 428957 w 428957"/>
              <a:gd name="connsiteY3" fmla="*/ 986032 h 1057526"/>
              <a:gd name="connsiteX4" fmla="*/ 357463 w 428957"/>
              <a:gd name="connsiteY4" fmla="*/ 1057526 h 1057526"/>
              <a:gd name="connsiteX5" fmla="*/ 71494 w 428957"/>
              <a:gd name="connsiteY5" fmla="*/ 1057526 h 1057526"/>
              <a:gd name="connsiteX6" fmla="*/ 0 w 428957"/>
              <a:gd name="connsiteY6" fmla="*/ 986032 h 1057526"/>
              <a:gd name="connsiteX7" fmla="*/ 0 w 428957"/>
              <a:gd name="connsiteY7" fmla="*/ 71494 h 1057526"/>
              <a:gd name="connsiteX8" fmla="*/ 71494 w 428957"/>
              <a:gd name="connsiteY8" fmla="*/ 0 h 105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8957" h="1057526">
                <a:moveTo>
                  <a:pt x="71494" y="0"/>
                </a:moveTo>
                <a:lnTo>
                  <a:pt x="357463" y="0"/>
                </a:lnTo>
                <a:cubicBezTo>
                  <a:pt x="396948" y="0"/>
                  <a:pt x="428957" y="32009"/>
                  <a:pt x="428957" y="71494"/>
                </a:cubicBezTo>
                <a:lnTo>
                  <a:pt x="428957" y="986032"/>
                </a:lnTo>
                <a:cubicBezTo>
                  <a:pt x="428957" y="1025517"/>
                  <a:pt x="396948" y="1057526"/>
                  <a:pt x="357463" y="1057526"/>
                </a:cubicBezTo>
                <a:lnTo>
                  <a:pt x="71494" y="1057526"/>
                </a:lnTo>
                <a:cubicBezTo>
                  <a:pt x="32009" y="1057526"/>
                  <a:pt x="0" y="1025517"/>
                  <a:pt x="0" y="986032"/>
                </a:cubicBezTo>
                <a:lnTo>
                  <a:pt x="0" y="71494"/>
                </a:lnTo>
                <a:cubicBezTo>
                  <a:pt x="0" y="32009"/>
                  <a:pt x="32009" y="0"/>
                  <a:pt x="71494" y="0"/>
                </a:cubicBezTo>
                <a:close/>
              </a:path>
            </a:pathLst>
          </a:custGeom>
        </p:spPr>
      </p:pic>
      <p:sp>
        <p:nvSpPr>
          <p:cNvPr id="13" name="矩形 12"/>
          <p:cNvSpPr/>
          <p:nvPr userDrawn="1"/>
        </p:nvSpPr>
        <p:spPr>
          <a:xfrm>
            <a:off x="11820525" y="6345238"/>
            <a:ext cx="371475" cy="2944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825953" y="6361641"/>
            <a:ext cx="360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452827" y="6365176"/>
            <a:ext cx="854721" cy="357136"/>
            <a:chOff x="452827" y="6163923"/>
            <a:chExt cx="854721" cy="357136"/>
          </a:xfrm>
        </p:grpSpPr>
        <p:sp>
          <p:nvSpPr>
            <p:cNvPr id="16" name="文本框 15"/>
            <p:cNvSpPr txBox="1"/>
            <p:nvPr/>
          </p:nvSpPr>
          <p:spPr>
            <a:xfrm>
              <a:off x="452827" y="6163923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00133A"/>
                  </a:solidFill>
                  <a:latin typeface="Impact" panose="020B0806030902050204" pitchFamily="34" charset="0"/>
                </a:rPr>
                <a:t>NBA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2827" y="6367171"/>
              <a:ext cx="854721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National Basketball Association</a:t>
              </a:r>
              <a:endParaRPr lang="zh-CN" altLang="en-US" sz="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94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07004" y="-2698916"/>
            <a:ext cx="10212735" cy="12256857"/>
            <a:chOff x="307004" y="-2698916"/>
            <a:chExt cx="10212735" cy="12256857"/>
          </a:xfrm>
        </p:grpSpPr>
        <p:sp>
          <p:nvSpPr>
            <p:cNvPr id="3" name="任意多边形 2"/>
            <p:cNvSpPr/>
            <p:nvPr/>
          </p:nvSpPr>
          <p:spPr>
            <a:xfrm rot="2469741">
              <a:off x="3801610" y="-2698916"/>
              <a:ext cx="3601615" cy="12256857"/>
            </a:xfrm>
            <a:custGeom>
              <a:avLst/>
              <a:gdLst>
                <a:gd name="connsiteX0" fmla="*/ 0 w 3601615"/>
                <a:gd name="connsiteY0" fmla="*/ 3147440 h 12256857"/>
                <a:gd name="connsiteX1" fmla="*/ 3600062 w 3601615"/>
                <a:gd name="connsiteY1" fmla="*/ 0 h 12256857"/>
                <a:gd name="connsiteX2" fmla="*/ 3601615 w 3601615"/>
                <a:gd name="connsiteY2" fmla="*/ 0 h 12256857"/>
                <a:gd name="connsiteX3" fmla="*/ 3601615 w 3601615"/>
                <a:gd name="connsiteY3" fmla="*/ 9108059 h 12256857"/>
                <a:gd name="connsiteX4" fmla="*/ 0 w 3601615"/>
                <a:gd name="connsiteY4" fmla="*/ 12256857 h 1225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1615" h="12256857">
                  <a:moveTo>
                    <a:pt x="0" y="3147440"/>
                  </a:moveTo>
                  <a:lnTo>
                    <a:pt x="3600062" y="0"/>
                  </a:lnTo>
                  <a:lnTo>
                    <a:pt x="3601615" y="0"/>
                  </a:lnTo>
                  <a:lnTo>
                    <a:pt x="3601615" y="9108059"/>
                  </a:lnTo>
                  <a:lnTo>
                    <a:pt x="0" y="12256857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rot="2469741">
              <a:off x="307004" y="-2359338"/>
              <a:ext cx="3601616" cy="9500658"/>
            </a:xfrm>
            <a:custGeom>
              <a:avLst/>
              <a:gdLst>
                <a:gd name="connsiteX0" fmla="*/ 0 w 3601616"/>
                <a:gd name="connsiteY0" fmla="*/ 3148798 h 9500658"/>
                <a:gd name="connsiteX1" fmla="*/ 3601615 w 3601616"/>
                <a:gd name="connsiteY1" fmla="*/ 0 h 9500658"/>
                <a:gd name="connsiteX2" fmla="*/ 3601616 w 3601616"/>
                <a:gd name="connsiteY2" fmla="*/ 9109415 h 9500658"/>
                <a:gd name="connsiteX3" fmla="*/ 3154110 w 3601616"/>
                <a:gd name="connsiteY3" fmla="*/ 9500658 h 9500658"/>
                <a:gd name="connsiteX4" fmla="*/ 0 w 3601616"/>
                <a:gd name="connsiteY4" fmla="*/ 5892967 h 950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1616" h="9500658">
                  <a:moveTo>
                    <a:pt x="0" y="3148798"/>
                  </a:moveTo>
                  <a:lnTo>
                    <a:pt x="3601615" y="0"/>
                  </a:lnTo>
                  <a:lnTo>
                    <a:pt x="3601616" y="9109415"/>
                  </a:lnTo>
                  <a:lnTo>
                    <a:pt x="3154110" y="9500658"/>
                  </a:lnTo>
                  <a:lnTo>
                    <a:pt x="0" y="5892967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2469741">
              <a:off x="7285876" y="-1841228"/>
              <a:ext cx="1639559" cy="10541481"/>
            </a:xfrm>
            <a:custGeom>
              <a:avLst/>
              <a:gdLst>
                <a:gd name="connsiteX0" fmla="*/ 1 w 1639559"/>
                <a:gd name="connsiteY0" fmla="*/ 1432064 h 10541481"/>
                <a:gd name="connsiteX1" fmla="*/ 1638005 w 1639559"/>
                <a:gd name="connsiteY1" fmla="*/ 0 h 10541481"/>
                <a:gd name="connsiteX2" fmla="*/ 1639559 w 1639559"/>
                <a:gd name="connsiteY2" fmla="*/ 0 h 10541481"/>
                <a:gd name="connsiteX3" fmla="*/ 1639559 w 1639559"/>
                <a:gd name="connsiteY3" fmla="*/ 9108056 h 10541481"/>
                <a:gd name="connsiteX4" fmla="*/ 0 w 1639559"/>
                <a:gd name="connsiteY4" fmla="*/ 10541481 h 105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9559" h="10541481">
                  <a:moveTo>
                    <a:pt x="1" y="1432064"/>
                  </a:moveTo>
                  <a:lnTo>
                    <a:pt x="1638005" y="0"/>
                  </a:lnTo>
                  <a:lnTo>
                    <a:pt x="1639559" y="0"/>
                  </a:lnTo>
                  <a:lnTo>
                    <a:pt x="1639559" y="9108056"/>
                  </a:lnTo>
                  <a:lnTo>
                    <a:pt x="0" y="1054148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2469741">
              <a:off x="8880180" y="-668105"/>
              <a:ext cx="1639559" cy="9202948"/>
            </a:xfrm>
            <a:custGeom>
              <a:avLst/>
              <a:gdLst>
                <a:gd name="connsiteX0" fmla="*/ 0 w 1639559"/>
                <a:gd name="connsiteY0" fmla="*/ 93533 h 9202948"/>
                <a:gd name="connsiteX1" fmla="*/ 106984 w 1639559"/>
                <a:gd name="connsiteY1" fmla="*/ 0 h 9202948"/>
                <a:gd name="connsiteX2" fmla="*/ 1639559 w 1639559"/>
                <a:gd name="connsiteY2" fmla="*/ 1752970 h 9202948"/>
                <a:gd name="connsiteX3" fmla="*/ 1639559 w 1639559"/>
                <a:gd name="connsiteY3" fmla="*/ 7769524 h 9202948"/>
                <a:gd name="connsiteX4" fmla="*/ 0 w 1639559"/>
                <a:gd name="connsiteY4" fmla="*/ 9202948 h 920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9559" h="9202948">
                  <a:moveTo>
                    <a:pt x="0" y="93533"/>
                  </a:moveTo>
                  <a:lnTo>
                    <a:pt x="106984" y="0"/>
                  </a:lnTo>
                  <a:lnTo>
                    <a:pt x="1639559" y="1752970"/>
                  </a:lnTo>
                  <a:lnTo>
                    <a:pt x="1639559" y="7769524"/>
                  </a:lnTo>
                  <a:lnTo>
                    <a:pt x="0" y="920294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1368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223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24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55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06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D6BD4-0139-4F8E-8D38-F98E9228B45A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97CD7-BF6E-4C8D-BB7F-8C770AD50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7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0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26" Type="http://schemas.openxmlformats.org/officeDocument/2006/relationships/image" Target="../media/image27.jpeg"/><Relationship Id="rId3" Type="http://schemas.openxmlformats.org/officeDocument/2006/relationships/image" Target="../media/image4.jpeg"/><Relationship Id="rId21" Type="http://schemas.openxmlformats.org/officeDocument/2006/relationships/image" Target="../media/image22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6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5.jpeg"/><Relationship Id="rId32" Type="http://schemas.openxmlformats.org/officeDocument/2006/relationships/image" Target="../media/image2.pn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23" Type="http://schemas.openxmlformats.org/officeDocument/2006/relationships/image" Target="../media/image24.jpeg"/><Relationship Id="rId28" Type="http://schemas.openxmlformats.org/officeDocument/2006/relationships/image" Target="../media/image29.jpeg"/><Relationship Id="rId10" Type="http://schemas.openxmlformats.org/officeDocument/2006/relationships/image" Target="../media/image11.jpeg"/><Relationship Id="rId19" Type="http://schemas.openxmlformats.org/officeDocument/2006/relationships/image" Target="../media/image20.jpeg"/><Relationship Id="rId31" Type="http://schemas.openxmlformats.org/officeDocument/2006/relationships/image" Target="../media/image32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Relationship Id="rId30" Type="http://schemas.openxmlformats.org/officeDocument/2006/relationships/image" Target="../media/image3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26" Type="http://schemas.openxmlformats.org/officeDocument/2006/relationships/image" Target="../media/image27.jpeg"/><Relationship Id="rId3" Type="http://schemas.openxmlformats.org/officeDocument/2006/relationships/image" Target="../media/image4.jpeg"/><Relationship Id="rId21" Type="http://schemas.openxmlformats.org/officeDocument/2006/relationships/image" Target="../media/image22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6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5.jpeg"/><Relationship Id="rId32" Type="http://schemas.openxmlformats.org/officeDocument/2006/relationships/image" Target="../media/image2.pn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23" Type="http://schemas.openxmlformats.org/officeDocument/2006/relationships/image" Target="../media/image24.jpeg"/><Relationship Id="rId28" Type="http://schemas.openxmlformats.org/officeDocument/2006/relationships/image" Target="../media/image29.jpeg"/><Relationship Id="rId10" Type="http://schemas.openxmlformats.org/officeDocument/2006/relationships/image" Target="../media/image11.jpeg"/><Relationship Id="rId19" Type="http://schemas.openxmlformats.org/officeDocument/2006/relationships/image" Target="../media/image20.jpeg"/><Relationship Id="rId31" Type="http://schemas.openxmlformats.org/officeDocument/2006/relationships/image" Target="../media/image32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Relationship Id="rId30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572464" y="0"/>
            <a:ext cx="318464" cy="1138337"/>
            <a:chOff x="-572464" y="0"/>
            <a:chExt cx="495300" cy="1770430"/>
          </a:xfrm>
        </p:grpSpPr>
        <p:sp>
          <p:nvSpPr>
            <p:cNvPr id="3" name="矩形 2"/>
            <p:cNvSpPr/>
            <p:nvPr/>
          </p:nvSpPr>
          <p:spPr>
            <a:xfrm>
              <a:off x="-572464" y="463143"/>
              <a:ext cx="495300" cy="381000"/>
            </a:xfrm>
            <a:prstGeom prst="rect">
              <a:avLst/>
            </a:prstGeom>
            <a:solidFill>
              <a:srgbClr val="DB4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-572464" y="0"/>
              <a:ext cx="495300" cy="381000"/>
            </a:xfrm>
            <a:prstGeom prst="rect">
              <a:avLst/>
            </a:prstGeom>
            <a:solidFill>
              <a:srgbClr val="2F1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-572464" y="926286"/>
              <a:ext cx="495300" cy="381000"/>
            </a:xfrm>
            <a:prstGeom prst="rect">
              <a:avLst/>
            </a:prstGeom>
            <a:solidFill>
              <a:srgbClr val="F09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-572464" y="1389430"/>
              <a:ext cx="495300" cy="381000"/>
            </a:xfrm>
            <a:prstGeom prst="rect">
              <a:avLst/>
            </a:prstGeom>
            <a:solidFill>
              <a:srgbClr val="59B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0" y="0"/>
            <a:ext cx="12193155" cy="6858001"/>
            <a:chOff x="0" y="0"/>
            <a:chExt cx="12193155" cy="6858001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11" r="6812"/>
            <a:stretch/>
          </p:blipFill>
          <p:spPr>
            <a:xfrm>
              <a:off x="10159135" y="5486400"/>
              <a:ext cx="2034020" cy="13716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0" y="2745214"/>
              <a:ext cx="2033587" cy="13716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8"/>
            <a:stretch/>
          </p:blipFill>
          <p:spPr>
            <a:xfrm>
              <a:off x="6095741" y="1375446"/>
              <a:ext cx="2033588" cy="13716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r="8519"/>
            <a:stretch/>
          </p:blipFill>
          <p:spPr>
            <a:xfrm>
              <a:off x="4063828" y="1375446"/>
              <a:ext cx="2033587" cy="13716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8"/>
            <a:stretch/>
          </p:blipFill>
          <p:spPr>
            <a:xfrm>
              <a:off x="2031914" y="1375446"/>
              <a:ext cx="2033588" cy="13716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9"/>
            <a:stretch/>
          </p:blipFill>
          <p:spPr>
            <a:xfrm>
              <a:off x="0" y="1375446"/>
              <a:ext cx="2033588" cy="13716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2031595" y="2745214"/>
              <a:ext cx="2033588" cy="13716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4063191" y="2745214"/>
              <a:ext cx="2033587" cy="13716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9"/>
            <a:stretch/>
          </p:blipFill>
          <p:spPr>
            <a:xfrm>
              <a:off x="6094786" y="2745214"/>
              <a:ext cx="2033588" cy="13716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8126382" y="2745214"/>
              <a:ext cx="2033588" cy="13716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8127655" y="1375446"/>
              <a:ext cx="2033587" cy="13716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9" r="8224"/>
            <a:stretch/>
          </p:blipFill>
          <p:spPr>
            <a:xfrm>
              <a:off x="10159568" y="1375446"/>
              <a:ext cx="2033587" cy="13716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r="8224"/>
            <a:stretch/>
          </p:blipFill>
          <p:spPr>
            <a:xfrm>
              <a:off x="10157980" y="2745214"/>
              <a:ext cx="2035175" cy="137160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r="8321"/>
            <a:stretch/>
          </p:blipFill>
          <p:spPr>
            <a:xfrm>
              <a:off x="0" y="4113300"/>
              <a:ext cx="2032794" cy="13716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r="8224"/>
            <a:stretch/>
          </p:blipFill>
          <p:spPr>
            <a:xfrm>
              <a:off x="2030643" y="4113300"/>
              <a:ext cx="2035175" cy="137160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354"/>
            <a:stretch/>
          </p:blipFill>
          <p:spPr>
            <a:xfrm>
              <a:off x="4063667" y="4113300"/>
              <a:ext cx="2035175" cy="13716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55"/>
            <a:stretch/>
          </p:blipFill>
          <p:spPr>
            <a:xfrm>
              <a:off x="6096691" y="4113300"/>
              <a:ext cx="2032794" cy="13716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4" r="8094"/>
            <a:stretch/>
          </p:blipFill>
          <p:spPr>
            <a:xfrm>
              <a:off x="8127334" y="4113300"/>
              <a:ext cx="2035176" cy="13716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3" r="8321"/>
            <a:stretch/>
          </p:blipFill>
          <p:spPr>
            <a:xfrm>
              <a:off x="10160361" y="4113300"/>
              <a:ext cx="2032794" cy="13716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54"/>
            <a:stretch/>
          </p:blipFill>
          <p:spPr>
            <a:xfrm>
              <a:off x="0" y="5486400"/>
              <a:ext cx="2032793" cy="1371600"/>
            </a:xfrm>
            <a:prstGeom prst="rect">
              <a:avLst/>
            </a:prstGeom>
          </p:spPr>
        </p:pic>
        <p:grpSp>
          <p:nvGrpSpPr>
            <p:cNvPr id="40" name="组合 39"/>
            <p:cNvGrpSpPr/>
            <p:nvPr/>
          </p:nvGrpSpPr>
          <p:grpSpPr>
            <a:xfrm>
              <a:off x="0" y="1"/>
              <a:ext cx="12193155" cy="1385800"/>
              <a:chOff x="0" y="0"/>
              <a:chExt cx="12193155" cy="1371600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4" r="8419"/>
              <a:stretch/>
            </p:blipFill>
            <p:spPr>
              <a:xfrm>
                <a:off x="6096159" y="0"/>
                <a:ext cx="2033588" cy="13716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3" r="8420"/>
              <a:stretch/>
            </p:blipFill>
            <p:spPr>
              <a:xfrm>
                <a:off x="4064635" y="0"/>
                <a:ext cx="2033588" cy="13716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4" r="8419"/>
              <a:stretch/>
            </p:blipFill>
            <p:spPr>
              <a:xfrm>
                <a:off x="8127683" y="0"/>
                <a:ext cx="2033588" cy="13716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20" r="8355"/>
              <a:stretch/>
            </p:blipFill>
            <p:spPr>
              <a:xfrm>
                <a:off x="10160362" y="0"/>
                <a:ext cx="2032793" cy="1371600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21" r="8321"/>
              <a:stretch/>
            </p:blipFill>
            <p:spPr>
              <a:xfrm>
                <a:off x="0" y="0"/>
                <a:ext cx="2033588" cy="137160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4" r="8353"/>
              <a:stretch/>
            </p:blipFill>
            <p:spPr>
              <a:xfrm>
                <a:off x="2031524" y="0"/>
                <a:ext cx="2035175" cy="1371600"/>
              </a:xfrm>
              <a:prstGeom prst="rect">
                <a:avLst/>
              </a:prstGeom>
            </p:spPr>
          </p:pic>
        </p:grp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r="8224"/>
            <a:stretch/>
          </p:blipFill>
          <p:spPr>
            <a:xfrm>
              <a:off x="2030484" y="5486400"/>
              <a:ext cx="2035175" cy="137160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9"/>
            <a:stretch/>
          </p:blipFill>
          <p:spPr>
            <a:xfrm>
              <a:off x="4063350" y="5486400"/>
              <a:ext cx="2033588" cy="137160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54"/>
            <a:stretch/>
          </p:blipFill>
          <p:spPr>
            <a:xfrm>
              <a:off x="6094629" y="5486400"/>
              <a:ext cx="2032793" cy="13716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4" r="8093"/>
            <a:stretch/>
          </p:blipFill>
          <p:spPr>
            <a:xfrm>
              <a:off x="8125113" y="5486400"/>
              <a:ext cx="2035175" cy="1371600"/>
            </a:xfrm>
            <a:prstGeom prst="rect">
              <a:avLst/>
            </a:prstGeom>
          </p:spPr>
        </p:pic>
        <p:sp>
          <p:nvSpPr>
            <p:cNvPr id="44" name="矩形 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133A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0" y="2298291"/>
              <a:ext cx="12192000" cy="4559710"/>
            </a:xfrm>
            <a:prstGeom prst="rect">
              <a:avLst/>
            </a:prstGeom>
            <a:solidFill>
              <a:srgbClr val="00133A">
                <a:alpha val="686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/>
          <p:cNvSpPr/>
          <p:nvPr/>
        </p:nvSpPr>
        <p:spPr>
          <a:xfrm>
            <a:off x="0" y="2291396"/>
            <a:ext cx="12192000" cy="4566604"/>
          </a:xfrm>
          <a:prstGeom prst="rect">
            <a:avLst/>
          </a:prstGeom>
          <a:solidFill>
            <a:srgbClr val="2F1B71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0" y="2298291"/>
            <a:ext cx="12192000" cy="4566605"/>
            <a:chOff x="0" y="3921195"/>
            <a:chExt cx="12192000" cy="2943701"/>
          </a:xfrm>
        </p:grpSpPr>
        <p:sp>
          <p:nvSpPr>
            <p:cNvPr id="62" name="任意多边形 61"/>
            <p:cNvSpPr/>
            <p:nvPr/>
          </p:nvSpPr>
          <p:spPr>
            <a:xfrm>
              <a:off x="0" y="3921195"/>
              <a:ext cx="12192000" cy="2943701"/>
            </a:xfrm>
            <a:custGeom>
              <a:avLst/>
              <a:gdLst>
                <a:gd name="connsiteX0" fmla="*/ 0 w 12192000"/>
                <a:gd name="connsiteY0" fmla="*/ 0 h 2943701"/>
                <a:gd name="connsiteX1" fmla="*/ 12192000 w 12192000"/>
                <a:gd name="connsiteY1" fmla="*/ 2940742 h 2943701"/>
                <a:gd name="connsiteX2" fmla="*/ 12192000 w 12192000"/>
                <a:gd name="connsiteY2" fmla="*/ 2943701 h 2943701"/>
                <a:gd name="connsiteX3" fmla="*/ 0 w 12192000"/>
                <a:gd name="connsiteY3" fmla="*/ 2943701 h 29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943701">
                  <a:moveTo>
                    <a:pt x="0" y="0"/>
                  </a:moveTo>
                  <a:lnTo>
                    <a:pt x="12192000" y="2940742"/>
                  </a:lnTo>
                  <a:lnTo>
                    <a:pt x="12192000" y="2943701"/>
                  </a:lnTo>
                  <a:lnTo>
                    <a:pt x="0" y="2943701"/>
                  </a:lnTo>
                  <a:close/>
                </a:path>
              </a:pathLst>
            </a:custGeom>
            <a:solidFill>
              <a:srgbClr val="2F1B71">
                <a:alpha val="3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flipH="1">
              <a:off x="0" y="3921195"/>
              <a:ext cx="12192000" cy="2943701"/>
            </a:xfrm>
            <a:custGeom>
              <a:avLst/>
              <a:gdLst>
                <a:gd name="connsiteX0" fmla="*/ 0 w 12192000"/>
                <a:gd name="connsiteY0" fmla="*/ 0 h 2943701"/>
                <a:gd name="connsiteX1" fmla="*/ 12192000 w 12192000"/>
                <a:gd name="connsiteY1" fmla="*/ 2940742 h 2943701"/>
                <a:gd name="connsiteX2" fmla="*/ 12192000 w 12192000"/>
                <a:gd name="connsiteY2" fmla="*/ 2943701 h 2943701"/>
                <a:gd name="connsiteX3" fmla="*/ 0 w 12192000"/>
                <a:gd name="connsiteY3" fmla="*/ 2943701 h 29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943701">
                  <a:moveTo>
                    <a:pt x="0" y="0"/>
                  </a:moveTo>
                  <a:lnTo>
                    <a:pt x="12192000" y="2940742"/>
                  </a:lnTo>
                  <a:lnTo>
                    <a:pt x="12192000" y="2943701"/>
                  </a:lnTo>
                  <a:lnTo>
                    <a:pt x="0" y="2943701"/>
                  </a:lnTo>
                  <a:close/>
                </a:path>
              </a:pathLst>
            </a:custGeom>
            <a:solidFill>
              <a:srgbClr val="2F1B71">
                <a:alpha val="3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1" y="2298291"/>
            <a:ext cx="12192000" cy="2451509"/>
          </a:xfrm>
          <a:prstGeom prst="rect">
            <a:avLst/>
          </a:prstGeom>
          <a:solidFill>
            <a:srgbClr val="F645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22179" y="3240132"/>
            <a:ext cx="11347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2023-2024NBA</a:t>
            </a:r>
            <a:r>
              <a:rPr lang="zh-CN" altLang="en-US" sz="5400" dirty="0">
                <a:solidFill>
                  <a:schemeClr val="bg1"/>
                </a:solidFill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球员关键数据统计分析</a:t>
            </a:r>
            <a:endParaRPr lang="zh-CN" altLang="en-US" sz="5400" dirty="0">
              <a:solidFill>
                <a:srgbClr val="FFC000"/>
              </a:solidFill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105741" y="4066318"/>
            <a:ext cx="798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Player Statistics Analysis for the 2023-2024 NBA Season</a:t>
            </a:r>
            <a:endParaRPr lang="zh-CN" altLang="en-US" sz="2800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803900" y="1562353"/>
            <a:ext cx="584200" cy="1371992"/>
            <a:chOff x="6388561" y="1780833"/>
            <a:chExt cx="471822" cy="1108072"/>
          </a:xfrm>
        </p:grpSpPr>
        <p:sp>
          <p:nvSpPr>
            <p:cNvPr id="53" name="圆角矩形 52"/>
            <p:cNvSpPr/>
            <p:nvPr/>
          </p:nvSpPr>
          <p:spPr>
            <a:xfrm>
              <a:off x="6388561" y="1780833"/>
              <a:ext cx="471822" cy="110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2"/>
            <a:srcRect l="12804" t="4124" r="10875" b="3255"/>
            <a:stretch>
              <a:fillRect/>
            </a:stretch>
          </p:blipFill>
          <p:spPr>
            <a:xfrm>
              <a:off x="6409994" y="1806106"/>
              <a:ext cx="428957" cy="1057526"/>
            </a:xfrm>
            <a:custGeom>
              <a:avLst/>
              <a:gdLst>
                <a:gd name="connsiteX0" fmla="*/ 71494 w 428957"/>
                <a:gd name="connsiteY0" fmla="*/ 0 h 1057526"/>
                <a:gd name="connsiteX1" fmla="*/ 357463 w 428957"/>
                <a:gd name="connsiteY1" fmla="*/ 0 h 1057526"/>
                <a:gd name="connsiteX2" fmla="*/ 428957 w 428957"/>
                <a:gd name="connsiteY2" fmla="*/ 71494 h 1057526"/>
                <a:gd name="connsiteX3" fmla="*/ 428957 w 428957"/>
                <a:gd name="connsiteY3" fmla="*/ 986032 h 1057526"/>
                <a:gd name="connsiteX4" fmla="*/ 357463 w 428957"/>
                <a:gd name="connsiteY4" fmla="*/ 1057526 h 1057526"/>
                <a:gd name="connsiteX5" fmla="*/ 71494 w 428957"/>
                <a:gd name="connsiteY5" fmla="*/ 1057526 h 1057526"/>
                <a:gd name="connsiteX6" fmla="*/ 0 w 428957"/>
                <a:gd name="connsiteY6" fmla="*/ 986032 h 1057526"/>
                <a:gd name="connsiteX7" fmla="*/ 0 w 428957"/>
                <a:gd name="connsiteY7" fmla="*/ 71494 h 1057526"/>
                <a:gd name="connsiteX8" fmla="*/ 71494 w 428957"/>
                <a:gd name="connsiteY8" fmla="*/ 0 h 105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957" h="1057526">
                  <a:moveTo>
                    <a:pt x="71494" y="0"/>
                  </a:moveTo>
                  <a:lnTo>
                    <a:pt x="357463" y="0"/>
                  </a:lnTo>
                  <a:cubicBezTo>
                    <a:pt x="396948" y="0"/>
                    <a:pt x="428957" y="32009"/>
                    <a:pt x="428957" y="71494"/>
                  </a:cubicBezTo>
                  <a:lnTo>
                    <a:pt x="428957" y="986032"/>
                  </a:lnTo>
                  <a:cubicBezTo>
                    <a:pt x="428957" y="1025517"/>
                    <a:pt x="396948" y="1057526"/>
                    <a:pt x="357463" y="1057526"/>
                  </a:cubicBezTo>
                  <a:lnTo>
                    <a:pt x="71494" y="1057526"/>
                  </a:lnTo>
                  <a:cubicBezTo>
                    <a:pt x="32009" y="1057526"/>
                    <a:pt x="0" y="1025517"/>
                    <a:pt x="0" y="986032"/>
                  </a:cubicBezTo>
                  <a:lnTo>
                    <a:pt x="0" y="71494"/>
                  </a:lnTo>
                  <a:cubicBezTo>
                    <a:pt x="0" y="32009"/>
                    <a:pt x="32009" y="0"/>
                    <a:pt x="71494" y="0"/>
                  </a:cubicBezTo>
                  <a:close/>
                </a:path>
              </a:pathLst>
            </a:custGeom>
          </p:spPr>
        </p:pic>
      </p:grpSp>
      <p:sp>
        <p:nvSpPr>
          <p:cNvPr id="59" name="矩形 58"/>
          <p:cNvSpPr/>
          <p:nvPr/>
        </p:nvSpPr>
        <p:spPr>
          <a:xfrm>
            <a:off x="4746931" y="5531973"/>
            <a:ext cx="2698175" cy="68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080231</a:t>
            </a:r>
            <a:r>
              <a:rPr lang="zh-CN" altLang="en-US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陈奕诚 </a:t>
            </a:r>
            <a:r>
              <a:rPr lang="en-US" altLang="zh-CN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08023203</a:t>
            </a:r>
            <a:r>
              <a:rPr lang="zh-CN" altLang="en-US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周一鸣 </a:t>
            </a:r>
            <a:endParaRPr lang="en-US" altLang="zh-CN" sz="1400" dirty="0">
              <a:solidFill>
                <a:schemeClr val="bg1">
                  <a:alpha val="4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08023214</a:t>
            </a:r>
            <a:r>
              <a:rPr lang="zh-CN" altLang="en-US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张韫译萱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12566442" y="6283960"/>
            <a:ext cx="213070" cy="213070"/>
            <a:chOff x="5857716" y="6151590"/>
            <a:chExt cx="477810" cy="477810"/>
          </a:xfrm>
        </p:grpSpPr>
        <p:sp>
          <p:nvSpPr>
            <p:cNvPr id="37" name="椭圆 36"/>
            <p:cNvSpPr/>
            <p:nvPr/>
          </p:nvSpPr>
          <p:spPr>
            <a:xfrm>
              <a:off x="5857716" y="6151590"/>
              <a:ext cx="477810" cy="47781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5963509" y="6289331"/>
              <a:ext cx="266224" cy="202328"/>
            </a:xfrm>
            <a:custGeom>
              <a:avLst/>
              <a:gdLst>
                <a:gd name="connsiteX0" fmla="*/ 0 w 6444354"/>
                <a:gd name="connsiteY0" fmla="*/ 1675547 h 4897724"/>
                <a:gd name="connsiteX1" fmla="*/ 174603 w 6444354"/>
                <a:gd name="connsiteY1" fmla="*/ 1500944 h 4897724"/>
                <a:gd name="connsiteX2" fmla="*/ 3091823 w 6444354"/>
                <a:gd name="connsiteY2" fmla="*/ 4418164 h 4897724"/>
                <a:gd name="connsiteX3" fmla="*/ 3091823 w 6444354"/>
                <a:gd name="connsiteY3" fmla="*/ 0 h 4897724"/>
                <a:gd name="connsiteX4" fmla="*/ 3338749 w 6444354"/>
                <a:gd name="connsiteY4" fmla="*/ 0 h 4897724"/>
                <a:gd name="connsiteX5" fmla="*/ 3338749 w 6444354"/>
                <a:gd name="connsiteY5" fmla="*/ 4431946 h 4897724"/>
                <a:gd name="connsiteX6" fmla="*/ 6269751 w 6444354"/>
                <a:gd name="connsiteY6" fmla="*/ 1500944 h 4897724"/>
                <a:gd name="connsiteX7" fmla="*/ 6444354 w 6444354"/>
                <a:gd name="connsiteY7" fmla="*/ 1675547 h 4897724"/>
                <a:gd name="connsiteX8" fmla="*/ 3396780 w 6444354"/>
                <a:gd name="connsiteY8" fmla="*/ 4723121 h 4897724"/>
                <a:gd name="connsiteX9" fmla="*/ 3222177 w 6444354"/>
                <a:gd name="connsiteY9" fmla="*/ 4897724 h 4897724"/>
                <a:gd name="connsiteX10" fmla="*/ 3047574 w 6444354"/>
                <a:gd name="connsiteY10" fmla="*/ 4723121 h 489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44354" h="4897724">
                  <a:moveTo>
                    <a:pt x="0" y="1675547"/>
                  </a:moveTo>
                  <a:lnTo>
                    <a:pt x="174603" y="1500944"/>
                  </a:lnTo>
                  <a:lnTo>
                    <a:pt x="3091823" y="4418164"/>
                  </a:lnTo>
                  <a:lnTo>
                    <a:pt x="3091823" y="0"/>
                  </a:lnTo>
                  <a:lnTo>
                    <a:pt x="3338749" y="0"/>
                  </a:lnTo>
                  <a:lnTo>
                    <a:pt x="3338749" y="4431946"/>
                  </a:lnTo>
                  <a:lnTo>
                    <a:pt x="6269751" y="1500944"/>
                  </a:lnTo>
                  <a:lnTo>
                    <a:pt x="6444354" y="1675547"/>
                  </a:lnTo>
                  <a:lnTo>
                    <a:pt x="3396780" y="4723121"/>
                  </a:lnTo>
                  <a:lnTo>
                    <a:pt x="3222177" y="4897724"/>
                  </a:lnTo>
                  <a:lnTo>
                    <a:pt x="3047574" y="4723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任意多边形 72"/>
          <p:cNvSpPr/>
          <p:nvPr/>
        </p:nvSpPr>
        <p:spPr>
          <a:xfrm>
            <a:off x="5989465" y="6283960"/>
            <a:ext cx="213070" cy="213070"/>
          </a:xfrm>
          <a:custGeom>
            <a:avLst/>
            <a:gdLst>
              <a:gd name="connsiteX0" fmla="*/ 104133 w 213070"/>
              <a:gd name="connsiteY0" fmla="*/ 61423 h 213070"/>
              <a:gd name="connsiteX1" fmla="*/ 104133 w 213070"/>
              <a:gd name="connsiteY1" fmla="*/ 142813 h 213070"/>
              <a:gd name="connsiteX2" fmla="*/ 50393 w 213070"/>
              <a:gd name="connsiteY2" fmla="*/ 89073 h 213070"/>
              <a:gd name="connsiteX3" fmla="*/ 47176 w 213070"/>
              <a:gd name="connsiteY3" fmla="*/ 92290 h 213070"/>
              <a:gd name="connsiteX4" fmla="*/ 103318 w 213070"/>
              <a:gd name="connsiteY4" fmla="*/ 148431 h 213070"/>
              <a:gd name="connsiteX5" fmla="*/ 106535 w 213070"/>
              <a:gd name="connsiteY5" fmla="*/ 151647 h 213070"/>
              <a:gd name="connsiteX6" fmla="*/ 109751 w 213070"/>
              <a:gd name="connsiteY6" fmla="*/ 148431 h 213070"/>
              <a:gd name="connsiteX7" fmla="*/ 165893 w 213070"/>
              <a:gd name="connsiteY7" fmla="*/ 92290 h 213070"/>
              <a:gd name="connsiteX8" fmla="*/ 162677 w 213070"/>
              <a:gd name="connsiteY8" fmla="*/ 89073 h 213070"/>
              <a:gd name="connsiteX9" fmla="*/ 108682 w 213070"/>
              <a:gd name="connsiteY9" fmla="*/ 143067 h 213070"/>
              <a:gd name="connsiteX10" fmla="*/ 108682 w 213070"/>
              <a:gd name="connsiteY10" fmla="*/ 61423 h 213070"/>
              <a:gd name="connsiteX11" fmla="*/ 106535 w 213070"/>
              <a:gd name="connsiteY11" fmla="*/ 0 h 213070"/>
              <a:gd name="connsiteX12" fmla="*/ 213070 w 213070"/>
              <a:gd name="connsiteY12" fmla="*/ 106535 h 213070"/>
              <a:gd name="connsiteX13" fmla="*/ 106535 w 213070"/>
              <a:gd name="connsiteY13" fmla="*/ 213070 h 213070"/>
              <a:gd name="connsiteX14" fmla="*/ 0 w 213070"/>
              <a:gd name="connsiteY14" fmla="*/ 106535 h 213070"/>
              <a:gd name="connsiteX15" fmla="*/ 106535 w 213070"/>
              <a:gd name="connsiteY15" fmla="*/ 0 h 21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3070" h="213070">
                <a:moveTo>
                  <a:pt x="104133" y="61423"/>
                </a:moveTo>
                <a:lnTo>
                  <a:pt x="104133" y="142813"/>
                </a:lnTo>
                <a:lnTo>
                  <a:pt x="50393" y="89073"/>
                </a:lnTo>
                <a:lnTo>
                  <a:pt x="47176" y="92290"/>
                </a:lnTo>
                <a:lnTo>
                  <a:pt x="103318" y="148431"/>
                </a:lnTo>
                <a:lnTo>
                  <a:pt x="106535" y="151647"/>
                </a:lnTo>
                <a:lnTo>
                  <a:pt x="109751" y="148431"/>
                </a:lnTo>
                <a:lnTo>
                  <a:pt x="165893" y="92290"/>
                </a:lnTo>
                <a:lnTo>
                  <a:pt x="162677" y="89073"/>
                </a:lnTo>
                <a:lnTo>
                  <a:pt x="108682" y="143067"/>
                </a:lnTo>
                <a:lnTo>
                  <a:pt x="108682" y="61423"/>
                </a:lnTo>
                <a:close/>
                <a:moveTo>
                  <a:pt x="106535" y="0"/>
                </a:moveTo>
                <a:cubicBezTo>
                  <a:pt x="165373" y="0"/>
                  <a:pt x="213070" y="47697"/>
                  <a:pt x="213070" y="106535"/>
                </a:cubicBezTo>
                <a:cubicBezTo>
                  <a:pt x="213070" y="165373"/>
                  <a:pt x="165373" y="213070"/>
                  <a:pt x="106535" y="213070"/>
                </a:cubicBezTo>
                <a:cubicBezTo>
                  <a:pt x="47697" y="213070"/>
                  <a:pt x="0" y="165373"/>
                  <a:pt x="0" y="106535"/>
                </a:cubicBezTo>
                <a:cubicBezTo>
                  <a:pt x="0" y="47697"/>
                  <a:pt x="47697" y="0"/>
                  <a:pt x="106535" y="0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F88F6B-3D00-C1B0-1EB8-1473690BA17C}"/>
              </a:ext>
            </a:extLst>
          </p:cNvPr>
          <p:cNvSpPr/>
          <p:nvPr/>
        </p:nvSpPr>
        <p:spPr>
          <a:xfrm>
            <a:off x="3315373" y="5010289"/>
            <a:ext cx="55707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kern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800" kern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数据统计分析</a:t>
            </a:r>
            <a:r>
              <a:rPr lang="en-US" altLang="zh-CN" sz="2800" kern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800" kern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第一次课程设计</a:t>
            </a:r>
            <a:endParaRPr lang="zh-CN" altLang="en-US" sz="2800" dirty="0">
              <a:solidFill>
                <a:schemeClr val="bg1">
                  <a:alpha val="4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00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30C5C-04C1-38CC-2D56-DB537ABE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900C3FD6-7736-43D6-0000-2E7AFD6D940A}"/>
              </a:ext>
            </a:extLst>
          </p:cNvPr>
          <p:cNvSpPr txBox="1"/>
          <p:nvPr/>
        </p:nvSpPr>
        <p:spPr>
          <a:xfrm>
            <a:off x="280001" y="697699"/>
            <a:ext cx="1568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Data Analysis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DCAEB67-3DB9-D90B-9415-1A9B7C78F73F}"/>
              </a:ext>
            </a:extLst>
          </p:cNvPr>
          <p:cNvSpPr/>
          <p:nvPr/>
        </p:nvSpPr>
        <p:spPr>
          <a:xfrm>
            <a:off x="267424" y="31443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FA02AF-C578-60AE-D437-D97DB84334CD}"/>
              </a:ext>
            </a:extLst>
          </p:cNvPr>
          <p:cNvSpPr txBox="1"/>
          <p:nvPr/>
        </p:nvSpPr>
        <p:spPr>
          <a:xfrm>
            <a:off x="1720854" y="1053372"/>
            <a:ext cx="875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------AST&amp;TRB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位置箱线图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图表, 箱线图&#10;&#10;AI 生成的内容可能不正确。">
            <a:extLst>
              <a:ext uri="{FF2B5EF4-FFF2-40B4-BE49-F238E27FC236}">
                <a16:creationId xmlns:a16="http://schemas.microsoft.com/office/drawing/2014/main" id="{3AE144ED-6C4D-A79C-845C-5C39D406B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2" y="2005294"/>
            <a:ext cx="5238821" cy="3929116"/>
          </a:xfrm>
          <a:prstGeom prst="rect">
            <a:avLst/>
          </a:prstGeom>
        </p:spPr>
      </p:pic>
      <p:pic>
        <p:nvPicPr>
          <p:cNvPr id="5" name="图片 4" descr="图表, 箱线图&#10;&#10;AI 生成的内容可能不正确。">
            <a:extLst>
              <a:ext uri="{FF2B5EF4-FFF2-40B4-BE49-F238E27FC236}">
                <a16:creationId xmlns:a16="http://schemas.microsoft.com/office/drawing/2014/main" id="{8CE8959D-9001-CD80-6C44-06B405FB8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96" y="2005294"/>
            <a:ext cx="5238822" cy="39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9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73E26-549B-61AB-8FBD-C0F3F0FC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163192F-478A-4D7F-344E-D49EA40F63FB}"/>
              </a:ext>
            </a:extLst>
          </p:cNvPr>
          <p:cNvSpPr txBox="1"/>
          <p:nvPr/>
        </p:nvSpPr>
        <p:spPr>
          <a:xfrm>
            <a:off x="280001" y="697699"/>
            <a:ext cx="1568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Data Analysis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1974A9-B2BB-4B51-7A59-1934675FB9A4}"/>
              </a:ext>
            </a:extLst>
          </p:cNvPr>
          <p:cNvSpPr/>
          <p:nvPr/>
        </p:nvSpPr>
        <p:spPr>
          <a:xfrm>
            <a:off x="267424" y="31443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FAC5F7-C9CA-FA85-0BAF-BBEADF6F8A44}"/>
              </a:ext>
            </a:extLst>
          </p:cNvPr>
          <p:cNvSpPr txBox="1"/>
          <p:nvPr/>
        </p:nvSpPr>
        <p:spPr>
          <a:xfrm>
            <a:off x="1720854" y="1053372"/>
            <a:ext cx="875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------BLK&amp;STL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位置箱线图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图表, 箱线图&#10;&#10;AI 生成的内容可能不正确。">
            <a:extLst>
              <a:ext uri="{FF2B5EF4-FFF2-40B4-BE49-F238E27FC236}">
                <a16:creationId xmlns:a16="http://schemas.microsoft.com/office/drawing/2014/main" id="{5283FF1A-436F-3F11-B455-3B5FAFB8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3" y="2005294"/>
            <a:ext cx="5238822" cy="3929116"/>
          </a:xfrm>
          <a:prstGeom prst="rect">
            <a:avLst/>
          </a:prstGeom>
        </p:spPr>
      </p:pic>
      <p:pic>
        <p:nvPicPr>
          <p:cNvPr id="7" name="图片 6" descr="图表, 箱线图&#10;&#10;AI 生成的内容可能不正确。">
            <a:extLst>
              <a:ext uri="{FF2B5EF4-FFF2-40B4-BE49-F238E27FC236}">
                <a16:creationId xmlns:a16="http://schemas.microsoft.com/office/drawing/2014/main" id="{7AB876C8-9921-3406-D47D-6B442564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95" y="2005294"/>
            <a:ext cx="5238822" cy="39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5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C1ADC-451C-20B3-36CC-2289D743E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3871BED0-A00B-2631-4CAF-2ADF96D199F2}"/>
              </a:ext>
            </a:extLst>
          </p:cNvPr>
          <p:cNvSpPr txBox="1"/>
          <p:nvPr/>
        </p:nvSpPr>
        <p:spPr>
          <a:xfrm>
            <a:off x="280001" y="697699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86CD40F-E6B2-CF2A-5925-99EF5A2706E3}"/>
              </a:ext>
            </a:extLst>
          </p:cNvPr>
          <p:cNvSpPr/>
          <p:nvPr/>
        </p:nvSpPr>
        <p:spPr>
          <a:xfrm>
            <a:off x="267424" y="31443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EAAD9B-90BE-F05E-0F20-2659D35E6E4B}"/>
              </a:ext>
            </a:extLst>
          </p:cNvPr>
          <p:cNvSpPr txBox="1"/>
          <p:nvPr/>
        </p:nvSpPr>
        <p:spPr>
          <a:xfrm>
            <a:off x="793440" y="1059620"/>
            <a:ext cx="1060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------PTS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36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Wilcoxon&amp;Kruskal-Wallis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检验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608D4D-6967-265B-9D81-6354AF5B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6" y="1735729"/>
            <a:ext cx="4148570" cy="48078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544DCD-4DB8-2EFE-2488-E3D49F89910C}"/>
              </a:ext>
            </a:extLst>
          </p:cNvPr>
          <p:cNvSpPr txBox="1"/>
          <p:nvPr/>
        </p:nvSpPr>
        <p:spPr>
          <a:xfrm>
            <a:off x="5328616" y="1735729"/>
            <a:ext cx="609517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根据均值，</a:t>
            </a:r>
            <a:r>
              <a:rPr lang="zh-CN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后卫</a:t>
            </a:r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的平均得分</a:t>
            </a:r>
            <a:r>
              <a:rPr lang="zh-CN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略高于前场</a:t>
            </a:r>
            <a:r>
              <a:rPr lang="en-US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(13.11vs12.08)</a:t>
            </a:r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但</a:t>
            </a:r>
            <a:r>
              <a:rPr lang="en-US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Wilcoxon </a:t>
            </a:r>
            <a:r>
              <a:rPr lang="zh-CN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</a:t>
            </a:r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结果和</a:t>
            </a:r>
            <a:r>
              <a:rPr lang="en-US" altLang="zh-CN" sz="21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Kruscal</a:t>
            </a:r>
            <a:r>
              <a:rPr lang="en-US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-Wallis</a:t>
            </a:r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检验结果的</a:t>
            </a:r>
            <a:r>
              <a:rPr lang="en-US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值</a:t>
            </a:r>
            <a:r>
              <a:rPr lang="zh-CN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≈</a:t>
            </a:r>
            <a:r>
              <a:rPr lang="en-US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0.195 </a:t>
            </a:r>
            <a:r>
              <a:rPr lang="zh-CN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＞</a:t>
            </a:r>
            <a:r>
              <a:rPr lang="en-US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0.05</a:t>
            </a:r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，故不能推翻原假设，认为后卫和锋线球员在场均得分这一指标上的</a:t>
            </a:r>
            <a:r>
              <a:rPr lang="zh-CN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差异不显著。</a:t>
            </a:r>
            <a:endParaRPr lang="en-US" altLang="zh-CN" sz="2100" b="1" dirty="0">
              <a:solidFill>
                <a:srgbClr val="191B1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atinLnBrk="1"/>
            <a:r>
              <a:rPr lang="zh-CN" altLang="en-US" sz="2100" b="1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100" b="1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Kruskal-Wallis</a:t>
            </a:r>
            <a:r>
              <a:rPr lang="zh-CN" altLang="en-US" sz="2100" b="1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检验是一种统计检验，用于比较两个或多个连续或离散变量的组。它是一种非参数检验，这意味着它不假定你的数据有特定的分布</a:t>
            </a:r>
            <a:r>
              <a:rPr lang="zh-CN" altLang="en-US" sz="2100" b="1" dirty="0">
                <a:solidFill>
                  <a:srgbClr val="191B1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当数据的正态性假设不成立时，</a:t>
            </a:r>
            <a:r>
              <a:rPr lang="en-US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Kruskal Wallis</a:t>
            </a:r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和其他非参数（或无分布）检验对于检验假设是有用的。它们对数据分布的形状不做任何假设，这使得它们在数据集很小的时候特别有用。值得注意的是，在进行非参数统计检验时，它们往往会比参数检验给出更大的</a:t>
            </a:r>
            <a:r>
              <a:rPr lang="en-US" altLang="zh-CN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1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值）</a:t>
            </a:r>
          </a:p>
        </p:txBody>
      </p:sp>
    </p:spTree>
    <p:extLst>
      <p:ext uri="{BB962C8B-B14F-4D97-AF65-F5344CB8AC3E}">
        <p14:creationId xmlns:p14="http://schemas.microsoft.com/office/powerpoint/2010/main" val="2876050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4860A-604E-6494-1EA1-C196DF46E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9FF7A508-8DAD-D067-D37E-F62578FF9E79}"/>
              </a:ext>
            </a:extLst>
          </p:cNvPr>
          <p:cNvSpPr txBox="1"/>
          <p:nvPr/>
        </p:nvSpPr>
        <p:spPr>
          <a:xfrm>
            <a:off x="280001" y="697699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A1F4215-2C83-080D-9315-1A645886F273}"/>
              </a:ext>
            </a:extLst>
          </p:cNvPr>
          <p:cNvSpPr/>
          <p:nvPr/>
        </p:nvSpPr>
        <p:spPr>
          <a:xfrm>
            <a:off x="267424" y="31443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2EACED-7839-079B-DC6E-F70FECE36ED9}"/>
              </a:ext>
            </a:extLst>
          </p:cNvPr>
          <p:cNvSpPr txBox="1"/>
          <p:nvPr/>
        </p:nvSpPr>
        <p:spPr>
          <a:xfrm>
            <a:off x="793440" y="1059620"/>
            <a:ext cx="1060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------AST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36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Wilcoxon&amp;Kruskal-Wallis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检验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5BF28C-715A-4B2C-6AA3-1D162D48BBFF}"/>
              </a:ext>
            </a:extLst>
          </p:cNvPr>
          <p:cNvSpPr txBox="1"/>
          <p:nvPr/>
        </p:nvSpPr>
        <p:spPr>
          <a:xfrm>
            <a:off x="5303389" y="2155369"/>
            <a:ext cx="60951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根据均值，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后卫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的场均助攻显著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高于前场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(3.86vs2.25)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，且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Wilcoxon 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结果和</a:t>
            </a:r>
            <a:r>
              <a:rPr lang="en-US" altLang="zh-CN" sz="3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Kruscal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-Wallis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检验结果的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值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&lt;&lt; 0.001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，故推翻原假设，认为后卫和锋线球员在场均助攻这一指标上的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差异显著。</a:t>
            </a:r>
            <a:endParaRPr lang="en-US" altLang="zh-CN" sz="3600" b="1" dirty="0">
              <a:solidFill>
                <a:srgbClr val="191B1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305500-A067-1DDB-748F-0BF8876423C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0387" y="1735728"/>
            <a:ext cx="4148570" cy="48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38A1B-6361-FA6A-6103-96C9FB2CD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6BA7ADA2-B0E8-168C-1DCB-CA67CC7A2CD3}"/>
              </a:ext>
            </a:extLst>
          </p:cNvPr>
          <p:cNvSpPr txBox="1"/>
          <p:nvPr/>
        </p:nvSpPr>
        <p:spPr>
          <a:xfrm>
            <a:off x="280001" y="697699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A4FBB4D-C382-D8D9-5746-B30460A8FF66}"/>
              </a:ext>
            </a:extLst>
          </p:cNvPr>
          <p:cNvSpPr/>
          <p:nvPr/>
        </p:nvSpPr>
        <p:spPr>
          <a:xfrm>
            <a:off x="267424" y="31443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FB08FB-011D-B196-10EB-40B62F6DF99C}"/>
              </a:ext>
            </a:extLst>
          </p:cNvPr>
          <p:cNvSpPr txBox="1"/>
          <p:nvPr/>
        </p:nvSpPr>
        <p:spPr>
          <a:xfrm>
            <a:off x="793440" y="1059620"/>
            <a:ext cx="1060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------TRB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36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Wilcoxon&amp;Kruskal-Wallis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检验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C43AFF-76E4-0C88-8E52-BF43F9B27E31}"/>
              </a:ext>
            </a:extLst>
          </p:cNvPr>
          <p:cNvSpPr txBox="1"/>
          <p:nvPr/>
        </p:nvSpPr>
        <p:spPr>
          <a:xfrm>
            <a:off x="5303389" y="2155369"/>
            <a:ext cx="60951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根据均值，前场的场均助攻显著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高于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后卫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(5.54vs3.36)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，且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Wilcoxon 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结果和</a:t>
            </a:r>
            <a:r>
              <a:rPr lang="en-US" altLang="zh-CN" sz="3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Kruscal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-Wallis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检验结果的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值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&lt;&lt; 0.001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，故推翻原假设，认为后卫和锋线球员在场均篮板这一指标上的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差异显著。</a:t>
            </a:r>
            <a:endParaRPr lang="en-US" altLang="zh-CN" sz="3600" b="1" dirty="0">
              <a:solidFill>
                <a:srgbClr val="191B1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2118E-E4F3-360A-F2F2-C623E1B5B18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3553" y="1735728"/>
            <a:ext cx="4147200" cy="48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1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49BA-B04A-FC58-1DE7-506CE758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C4C4B1C4-DDB7-C923-EB17-52E71250E831}"/>
              </a:ext>
            </a:extLst>
          </p:cNvPr>
          <p:cNvSpPr txBox="1"/>
          <p:nvPr/>
        </p:nvSpPr>
        <p:spPr>
          <a:xfrm>
            <a:off x="280001" y="697699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3E8C5FD-3C24-696C-0224-8A07014EA1AE}"/>
              </a:ext>
            </a:extLst>
          </p:cNvPr>
          <p:cNvSpPr/>
          <p:nvPr/>
        </p:nvSpPr>
        <p:spPr>
          <a:xfrm>
            <a:off x="267424" y="31443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45C244-B78B-E67D-44EC-AB462EE372AA}"/>
              </a:ext>
            </a:extLst>
          </p:cNvPr>
          <p:cNvSpPr txBox="1"/>
          <p:nvPr/>
        </p:nvSpPr>
        <p:spPr>
          <a:xfrm>
            <a:off x="793440" y="1059620"/>
            <a:ext cx="1060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------BLK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36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Wilcoxon&amp;Kruskal-Wallis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检验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041471-0C68-D00B-2DA2-CBBA3E17AC77}"/>
              </a:ext>
            </a:extLst>
          </p:cNvPr>
          <p:cNvSpPr txBox="1"/>
          <p:nvPr/>
        </p:nvSpPr>
        <p:spPr>
          <a:xfrm>
            <a:off x="5303389" y="2155369"/>
            <a:ext cx="60951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根据均值，前场的场均盖帽显著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高于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后卫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(0.7vs0.34)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，且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Wilcoxon 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结果和</a:t>
            </a:r>
            <a:r>
              <a:rPr lang="en-US" altLang="zh-CN" sz="3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Kruscal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-Wallis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检验结果的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值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&lt;&lt; 0.001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，故推翻原假设，认为后卫和锋线球员在场均盖帽这一指标上的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差异显著。</a:t>
            </a:r>
            <a:endParaRPr lang="en-US" altLang="zh-CN" sz="3600" b="1" dirty="0">
              <a:solidFill>
                <a:srgbClr val="191B1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A91B58-0439-650D-7DB2-E67FDCCFD62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5488" y="1735728"/>
            <a:ext cx="4147200" cy="48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2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3024-722F-8B4F-576E-56C37435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3C73063F-BEA2-5AD7-9DAC-247AED18581D}"/>
              </a:ext>
            </a:extLst>
          </p:cNvPr>
          <p:cNvSpPr txBox="1"/>
          <p:nvPr/>
        </p:nvSpPr>
        <p:spPr>
          <a:xfrm>
            <a:off x="280001" y="697699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040A7B-0237-B07C-BC2B-32EACDAA1649}"/>
              </a:ext>
            </a:extLst>
          </p:cNvPr>
          <p:cNvSpPr/>
          <p:nvPr/>
        </p:nvSpPr>
        <p:spPr>
          <a:xfrm>
            <a:off x="267424" y="31443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06AED6-41EF-47DB-4CA8-A001DB7E1454}"/>
              </a:ext>
            </a:extLst>
          </p:cNvPr>
          <p:cNvSpPr txBox="1"/>
          <p:nvPr/>
        </p:nvSpPr>
        <p:spPr>
          <a:xfrm>
            <a:off x="793440" y="1059620"/>
            <a:ext cx="1060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------STL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36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Wilcoxon&amp;Kruskal-Wallis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检验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CEF3AB-F3A7-F066-6F8E-4863949C1EF7}"/>
              </a:ext>
            </a:extLst>
          </p:cNvPr>
          <p:cNvSpPr txBox="1"/>
          <p:nvPr/>
        </p:nvSpPr>
        <p:spPr>
          <a:xfrm>
            <a:off x="5303389" y="2155369"/>
            <a:ext cx="60951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根据均值，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后卫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的场均抢断略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高于前场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(0.88vs0.76)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，且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Wilcoxon 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结果和</a:t>
            </a:r>
            <a:r>
              <a:rPr lang="en-US" altLang="zh-CN" sz="36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Kruscal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-Wallis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检验结果的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值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≈0.0033&lt;0.05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，故推翻原假设，认为后卫和锋线球员在场均抢断这一指标上的</a:t>
            </a:r>
            <a:r>
              <a:rPr lang="zh-CN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差异显著。</a:t>
            </a:r>
            <a:endParaRPr lang="en-US" altLang="zh-CN" sz="3600" b="1" dirty="0">
              <a:solidFill>
                <a:srgbClr val="191B1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CC0689-409C-C9B0-0D48-89080E92426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1400" y="1733964"/>
            <a:ext cx="4147200" cy="48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0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972548" y="1824188"/>
            <a:ext cx="10486310" cy="4083301"/>
            <a:chOff x="972548" y="1618999"/>
            <a:chExt cx="10486310" cy="4083301"/>
          </a:xfrm>
        </p:grpSpPr>
        <p:grpSp>
          <p:nvGrpSpPr>
            <p:cNvPr id="22" name="组合 21"/>
            <p:cNvGrpSpPr/>
            <p:nvPr/>
          </p:nvGrpSpPr>
          <p:grpSpPr>
            <a:xfrm>
              <a:off x="972548" y="1618999"/>
              <a:ext cx="2400401" cy="4083301"/>
              <a:chOff x="972548" y="1618999"/>
              <a:chExt cx="2400401" cy="408330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72550" y="1618999"/>
                <a:ext cx="2345539" cy="408330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72550" y="1618999"/>
                <a:ext cx="2345539" cy="754207"/>
              </a:xfrm>
              <a:prstGeom prst="rect">
                <a:avLst/>
              </a:prstGeom>
              <a:solidFill>
                <a:srgbClr val="F64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972549" y="2373206"/>
                <a:ext cx="2345539" cy="124690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972549" y="1700111"/>
                <a:ext cx="23391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800" kern="17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变量含义理解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972548" y="2504389"/>
                <a:ext cx="24004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ord Antenna Cond Bold" panose="02000803000000020004" pitchFamily="50" charset="0"/>
                  </a:rPr>
                  <a:t>PTS,AST…</a:t>
                </a:r>
                <a:endParaRPr lang="zh-CN" alt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rd Antenna Cond Bold" panose="02000803000000020004" pitchFamily="50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636988" y="1618999"/>
              <a:ext cx="2345540" cy="4083301"/>
              <a:chOff x="3636988" y="1618999"/>
              <a:chExt cx="2345540" cy="4083301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3636989" y="1618999"/>
                <a:ext cx="2345539" cy="408330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3636989" y="1618999"/>
                <a:ext cx="2345539" cy="754207"/>
              </a:xfrm>
              <a:prstGeom prst="rect">
                <a:avLst/>
              </a:prstGeom>
              <a:solidFill>
                <a:srgbClr val="F09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3636988" y="2373206"/>
                <a:ext cx="2345539" cy="124690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3677875" y="2552394"/>
                <a:ext cx="2263761" cy="122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400" b="1" baseline="3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700</a:t>
                </a:r>
                <a:r>
                  <a:rPr lang="zh-CN" altLang="en-US" sz="4400" b="1" baseline="3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余个球员</a:t>
                </a:r>
                <a:endParaRPr lang="en-US" altLang="zh-CN" sz="4400" b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4400" b="1" baseline="3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数十个指标</a:t>
                </a:r>
                <a:endParaRPr lang="zh-CN" altLang="en-US" sz="4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301427" y="1618999"/>
              <a:ext cx="2345540" cy="4083301"/>
              <a:chOff x="6301427" y="1618999"/>
              <a:chExt cx="2345540" cy="4083301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6301428" y="1618999"/>
                <a:ext cx="2345539" cy="408330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6301428" y="1618999"/>
                <a:ext cx="2345539" cy="754207"/>
              </a:xfrm>
              <a:prstGeom prst="rect">
                <a:avLst/>
              </a:prstGeom>
              <a:solidFill>
                <a:srgbClr val="59BF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6301427" y="2373206"/>
                <a:ext cx="2345539" cy="124690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6865844" y="2451184"/>
                <a:ext cx="1847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4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rd Antenna Cond Bold" panose="02000803000000020004" pitchFamily="50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811980" y="1618999"/>
              <a:ext cx="2646878" cy="4083301"/>
              <a:chOff x="8811980" y="1618999"/>
              <a:chExt cx="2646878" cy="4083301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8965866" y="1618999"/>
                <a:ext cx="2345539" cy="408330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8965866" y="1618999"/>
                <a:ext cx="2345539" cy="754207"/>
              </a:xfrm>
              <a:prstGeom prst="rect">
                <a:avLst/>
              </a:prstGeom>
              <a:solidFill>
                <a:srgbClr val="F64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8965865" y="2373206"/>
                <a:ext cx="2345539" cy="124690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811980" y="2435809"/>
                <a:ext cx="264687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数据定义</a:t>
                </a:r>
                <a:endParaRPr lang="en-US" altLang="zh-CN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统计分析命令</a:t>
                </a:r>
              </a:p>
            </p:txBody>
          </p:sp>
        </p:grpSp>
      </p:grpSp>
      <p:sp>
        <p:nvSpPr>
          <p:cNvPr id="131" name="文本框 130"/>
          <p:cNvSpPr txBox="1"/>
          <p:nvPr/>
        </p:nvSpPr>
        <p:spPr>
          <a:xfrm>
            <a:off x="280001" y="697699"/>
            <a:ext cx="3338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Difficulties encountered and solutions</a:t>
            </a:r>
          </a:p>
        </p:txBody>
      </p:sp>
      <p:sp>
        <p:nvSpPr>
          <p:cNvPr id="132" name="矩形 131"/>
          <p:cNvSpPr/>
          <p:nvPr/>
        </p:nvSpPr>
        <p:spPr>
          <a:xfrm>
            <a:off x="267424" y="314436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遇到的困难与解决方法</a:t>
            </a:r>
            <a:endParaRPr lang="en-US" altLang="zh-CN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FDD420-2A53-3D77-CBFD-687F200F3060}"/>
              </a:ext>
            </a:extLst>
          </p:cNvPr>
          <p:cNvSpPr txBox="1"/>
          <p:nvPr/>
        </p:nvSpPr>
        <p:spPr>
          <a:xfrm>
            <a:off x="1116330" y="3970020"/>
            <a:ext cx="2023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查询相关资料，逐一理解主要数据的含义，便于后续选取分析对象。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466F26-93A6-B56F-1AE4-40DE92292DC0}"/>
              </a:ext>
            </a:extLst>
          </p:cNvPr>
          <p:cNvSpPr txBox="1"/>
          <p:nvPr/>
        </p:nvSpPr>
        <p:spPr>
          <a:xfrm>
            <a:off x="3643429" y="1910596"/>
            <a:ext cx="233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kern="17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原始数据量大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8C238D-ED41-0777-04E5-7CC9D94C5E84}"/>
              </a:ext>
            </a:extLst>
          </p:cNvPr>
          <p:cNvSpPr txBox="1"/>
          <p:nvPr/>
        </p:nvSpPr>
        <p:spPr>
          <a:xfrm>
            <a:off x="3798045" y="3970020"/>
            <a:ext cx="2023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对数据进行筛选，留下最主要的球员数据，数据量减少为原来的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1/4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5E8CD-52D3-9615-25F1-FFBC4A4ED28E}"/>
              </a:ext>
            </a:extLst>
          </p:cNvPr>
          <p:cNvSpPr txBox="1"/>
          <p:nvPr/>
        </p:nvSpPr>
        <p:spPr>
          <a:xfrm>
            <a:off x="6325639" y="18960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kern="17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分析维度受限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CF15C3-26DC-525C-57A6-B7EEE639E85A}"/>
              </a:ext>
            </a:extLst>
          </p:cNvPr>
          <p:cNvSpPr txBox="1"/>
          <p:nvPr/>
        </p:nvSpPr>
        <p:spPr>
          <a:xfrm>
            <a:off x="6140667" y="2621951"/>
            <a:ext cx="26564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仅包含</a:t>
            </a:r>
            <a:endParaRPr lang="en-US" altLang="zh-CN" sz="32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赛季平均数据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61C763-7398-D3DE-CD97-9F8D48A6055F}"/>
              </a:ext>
            </a:extLst>
          </p:cNvPr>
          <p:cNvSpPr txBox="1"/>
          <p:nvPr/>
        </p:nvSpPr>
        <p:spPr>
          <a:xfrm>
            <a:off x="6466091" y="3965782"/>
            <a:ext cx="2023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改换思路，从球员在场上所处的不同位置维度展开分析。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BB0528-F474-E10F-085B-6480AFDBEECA}"/>
              </a:ext>
            </a:extLst>
          </p:cNvPr>
          <p:cNvSpPr txBox="1"/>
          <p:nvPr/>
        </p:nvSpPr>
        <p:spPr>
          <a:xfrm>
            <a:off x="9055636" y="1885167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kern="17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SAS</a:t>
            </a:r>
            <a:r>
              <a:rPr lang="zh-CN" altLang="en-US" sz="2800" kern="17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代码问题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DC3826-80C5-91F2-0842-2E6CB1A5870D}"/>
              </a:ext>
            </a:extLst>
          </p:cNvPr>
          <p:cNvSpPr txBox="1"/>
          <p:nvPr/>
        </p:nvSpPr>
        <p:spPr>
          <a:xfrm>
            <a:off x="9123708" y="3965782"/>
            <a:ext cx="202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查找资料，阅读示例程序，理解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SAS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编程逻辑。</a:t>
            </a:r>
          </a:p>
        </p:txBody>
      </p:sp>
    </p:spTree>
    <p:extLst>
      <p:ext uri="{BB962C8B-B14F-4D97-AF65-F5344CB8AC3E}">
        <p14:creationId xmlns:p14="http://schemas.microsoft.com/office/powerpoint/2010/main" val="2765200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60BD-CF48-E337-FB2D-25019D60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2269C5-BE2F-7847-8751-8E94DB6E70D9}"/>
              </a:ext>
            </a:extLst>
          </p:cNvPr>
          <p:cNvGrpSpPr/>
          <p:nvPr/>
        </p:nvGrpSpPr>
        <p:grpSpPr>
          <a:xfrm>
            <a:off x="-572464" y="0"/>
            <a:ext cx="318464" cy="1138337"/>
            <a:chOff x="-572464" y="0"/>
            <a:chExt cx="495300" cy="177043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CFE7AAB-A8E1-4D8E-6B06-AE6B4CC53081}"/>
                </a:ext>
              </a:extLst>
            </p:cNvPr>
            <p:cNvSpPr/>
            <p:nvPr/>
          </p:nvSpPr>
          <p:spPr>
            <a:xfrm>
              <a:off x="-572464" y="463143"/>
              <a:ext cx="495300" cy="381000"/>
            </a:xfrm>
            <a:prstGeom prst="rect">
              <a:avLst/>
            </a:prstGeom>
            <a:solidFill>
              <a:srgbClr val="DB4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15E5269-1B2B-6D0C-410F-CCADD63EBFDB}"/>
                </a:ext>
              </a:extLst>
            </p:cNvPr>
            <p:cNvSpPr/>
            <p:nvPr/>
          </p:nvSpPr>
          <p:spPr>
            <a:xfrm>
              <a:off x="-572464" y="0"/>
              <a:ext cx="495300" cy="381000"/>
            </a:xfrm>
            <a:prstGeom prst="rect">
              <a:avLst/>
            </a:prstGeom>
            <a:solidFill>
              <a:srgbClr val="2F1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F26F1E0-9AFB-330E-69FC-02871DB29FC8}"/>
                </a:ext>
              </a:extLst>
            </p:cNvPr>
            <p:cNvSpPr/>
            <p:nvPr/>
          </p:nvSpPr>
          <p:spPr>
            <a:xfrm>
              <a:off x="-572464" y="926286"/>
              <a:ext cx="495300" cy="381000"/>
            </a:xfrm>
            <a:prstGeom prst="rect">
              <a:avLst/>
            </a:prstGeom>
            <a:solidFill>
              <a:srgbClr val="F09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6B71F49-C9A7-D1B2-8C73-20E50EED3A72}"/>
                </a:ext>
              </a:extLst>
            </p:cNvPr>
            <p:cNvSpPr/>
            <p:nvPr/>
          </p:nvSpPr>
          <p:spPr>
            <a:xfrm>
              <a:off x="-572464" y="1389430"/>
              <a:ext cx="495300" cy="381000"/>
            </a:xfrm>
            <a:prstGeom prst="rect">
              <a:avLst/>
            </a:prstGeom>
            <a:solidFill>
              <a:srgbClr val="59B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5D984C2-307F-02D0-3FF2-0A4064B6B90D}"/>
              </a:ext>
            </a:extLst>
          </p:cNvPr>
          <p:cNvGrpSpPr/>
          <p:nvPr/>
        </p:nvGrpSpPr>
        <p:grpSpPr>
          <a:xfrm>
            <a:off x="0" y="0"/>
            <a:ext cx="12193155" cy="6858001"/>
            <a:chOff x="0" y="0"/>
            <a:chExt cx="12193155" cy="6858001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3D0A15FA-8195-A194-EFA7-25C1D1524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11" r="6812"/>
            <a:stretch/>
          </p:blipFill>
          <p:spPr>
            <a:xfrm>
              <a:off x="10159135" y="5486400"/>
              <a:ext cx="2034020" cy="137160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41276E2-853E-5C16-BF02-CDA07E3D9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0" y="2745214"/>
              <a:ext cx="2033587" cy="13716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76EE687-6676-A106-66B5-030592E48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8"/>
            <a:stretch/>
          </p:blipFill>
          <p:spPr>
            <a:xfrm>
              <a:off x="6095741" y="1375446"/>
              <a:ext cx="2033588" cy="13716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A08D181-2F12-1683-2D15-0C338993A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r="8519"/>
            <a:stretch/>
          </p:blipFill>
          <p:spPr>
            <a:xfrm>
              <a:off x="4063828" y="1375446"/>
              <a:ext cx="2033587" cy="13716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026649D-5484-BA0B-6343-5249BEA61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8"/>
            <a:stretch/>
          </p:blipFill>
          <p:spPr>
            <a:xfrm>
              <a:off x="2031914" y="1375446"/>
              <a:ext cx="2033588" cy="13716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F810126-2297-1DB2-95C2-62AD8B9FD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9"/>
            <a:stretch/>
          </p:blipFill>
          <p:spPr>
            <a:xfrm>
              <a:off x="0" y="1375446"/>
              <a:ext cx="2033588" cy="13716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FF789EE-84B2-45C9-EDA0-18D3F087E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2031595" y="2745214"/>
              <a:ext cx="2033588" cy="13716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22B0842-887C-B9EF-726C-A7D6CB341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4063191" y="2745214"/>
              <a:ext cx="2033587" cy="13716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F46A391-2C3B-5ACB-FF53-58E379C7A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9"/>
            <a:stretch/>
          </p:blipFill>
          <p:spPr>
            <a:xfrm>
              <a:off x="6094786" y="2745214"/>
              <a:ext cx="2033588" cy="1371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7CCF970-B5E7-2F11-BA38-69EB2B292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8126382" y="2745214"/>
              <a:ext cx="2033588" cy="13716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5D12C41-0DE2-38ED-3C25-D565D63E8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21"/>
            <a:stretch/>
          </p:blipFill>
          <p:spPr>
            <a:xfrm>
              <a:off x="8127655" y="1375446"/>
              <a:ext cx="2033587" cy="13716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210D072-0B90-B207-B3C3-D3946C961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9" r="8224"/>
            <a:stretch/>
          </p:blipFill>
          <p:spPr>
            <a:xfrm>
              <a:off x="10159568" y="1375446"/>
              <a:ext cx="2033587" cy="13716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85CE9D7-D567-4E7F-5C36-0661414A0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r="8224"/>
            <a:stretch/>
          </p:blipFill>
          <p:spPr>
            <a:xfrm>
              <a:off x="10157980" y="2745214"/>
              <a:ext cx="2035175" cy="13716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FE98636-B896-458C-FE19-BE03C542F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r="8321"/>
            <a:stretch/>
          </p:blipFill>
          <p:spPr>
            <a:xfrm>
              <a:off x="0" y="4113300"/>
              <a:ext cx="2032794" cy="13716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9A5212B-D716-0869-5E69-D554710A9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r="8224"/>
            <a:stretch/>
          </p:blipFill>
          <p:spPr>
            <a:xfrm>
              <a:off x="2030643" y="4113300"/>
              <a:ext cx="2035175" cy="13716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954B814-D1C9-1A97-F3A6-51FFD913C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354"/>
            <a:stretch/>
          </p:blipFill>
          <p:spPr>
            <a:xfrm>
              <a:off x="4063667" y="4113300"/>
              <a:ext cx="2035175" cy="13716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D8EE88B-B484-2390-FB2A-A151FF573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55"/>
            <a:stretch/>
          </p:blipFill>
          <p:spPr>
            <a:xfrm>
              <a:off x="6096691" y="4113300"/>
              <a:ext cx="2032794" cy="13716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41B0DA1-71AE-5926-60E3-B52E1B9BD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4" r="8094"/>
            <a:stretch/>
          </p:blipFill>
          <p:spPr>
            <a:xfrm>
              <a:off x="8127334" y="4113300"/>
              <a:ext cx="2035176" cy="13716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4EB96AB-D655-C64D-A61F-84F77507D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3" r="8321"/>
            <a:stretch/>
          </p:blipFill>
          <p:spPr>
            <a:xfrm>
              <a:off x="10160361" y="4113300"/>
              <a:ext cx="2032794" cy="137160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190125-AF0D-92C6-75B1-F60944663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54"/>
            <a:stretch/>
          </p:blipFill>
          <p:spPr>
            <a:xfrm>
              <a:off x="0" y="5486400"/>
              <a:ext cx="2032793" cy="1371600"/>
            </a:xfrm>
            <a:prstGeom prst="rect">
              <a:avLst/>
            </a:prstGeom>
          </p:spPr>
        </p:pic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3220BBF-F80B-03FF-03D8-8AD4642B63C9}"/>
                </a:ext>
              </a:extLst>
            </p:cNvPr>
            <p:cNvGrpSpPr/>
            <p:nvPr/>
          </p:nvGrpSpPr>
          <p:grpSpPr>
            <a:xfrm>
              <a:off x="0" y="1"/>
              <a:ext cx="12193155" cy="1385800"/>
              <a:chOff x="0" y="0"/>
              <a:chExt cx="12193155" cy="1371600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FEF1CC3-ECEA-43A9-4BF4-E52A7DFC2A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4" r="8419"/>
              <a:stretch/>
            </p:blipFill>
            <p:spPr>
              <a:xfrm>
                <a:off x="6096159" y="0"/>
                <a:ext cx="2033588" cy="137160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4462AEA7-61D0-0DA7-25E2-8CF8FC1537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3" r="8420"/>
              <a:stretch/>
            </p:blipFill>
            <p:spPr>
              <a:xfrm>
                <a:off x="4064635" y="0"/>
                <a:ext cx="2033588" cy="137160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38794734-5A01-EF9C-808B-32EDF9155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4" r="8419"/>
              <a:stretch/>
            </p:blipFill>
            <p:spPr>
              <a:xfrm>
                <a:off x="8127683" y="0"/>
                <a:ext cx="2033588" cy="137160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BD00B27-682D-F6B6-41F1-1E1A6A1AD4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20" r="8355"/>
              <a:stretch/>
            </p:blipFill>
            <p:spPr>
              <a:xfrm>
                <a:off x="10160362" y="0"/>
                <a:ext cx="2032793" cy="137160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A779CC0D-642C-5F89-C874-4CDD9EE84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21" r="8321"/>
              <a:stretch/>
            </p:blipFill>
            <p:spPr>
              <a:xfrm>
                <a:off x="0" y="0"/>
                <a:ext cx="2033588" cy="13716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F2A5298E-6A85-72DC-D4BF-F279DC80D2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4" r="8353"/>
              <a:stretch/>
            </p:blipFill>
            <p:spPr>
              <a:xfrm>
                <a:off x="2031524" y="0"/>
                <a:ext cx="2035175" cy="1371600"/>
              </a:xfrm>
              <a:prstGeom prst="rect">
                <a:avLst/>
              </a:prstGeom>
            </p:spPr>
          </p:pic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35FC655-D2A7-592F-FFAE-660F19F91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r="8224"/>
            <a:stretch/>
          </p:blipFill>
          <p:spPr>
            <a:xfrm>
              <a:off x="2030484" y="5486400"/>
              <a:ext cx="2035175" cy="13716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4A163EE-08EE-E158-8582-CA1FEAE86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4" r="8419"/>
            <a:stretch/>
          </p:blipFill>
          <p:spPr>
            <a:xfrm>
              <a:off x="4063350" y="5486400"/>
              <a:ext cx="2033588" cy="137160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6868F6A-48CD-F8D4-35EB-41D79563C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r="8354"/>
            <a:stretch/>
          </p:blipFill>
          <p:spPr>
            <a:xfrm>
              <a:off x="6094629" y="5486400"/>
              <a:ext cx="2032793" cy="13716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0004EE9-4098-70F3-17F8-97D965CD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4" r="8093"/>
            <a:stretch/>
          </p:blipFill>
          <p:spPr>
            <a:xfrm>
              <a:off x="8125113" y="5486400"/>
              <a:ext cx="2035175" cy="1371600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0A865DB-9892-AABE-30A0-62D71FD1BF1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133A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95BACA1-C1E6-B09C-7F52-946C721DFA84}"/>
                </a:ext>
              </a:extLst>
            </p:cNvPr>
            <p:cNvSpPr/>
            <p:nvPr/>
          </p:nvSpPr>
          <p:spPr>
            <a:xfrm>
              <a:off x="0" y="2298291"/>
              <a:ext cx="12192000" cy="4559710"/>
            </a:xfrm>
            <a:prstGeom prst="rect">
              <a:avLst/>
            </a:prstGeom>
            <a:solidFill>
              <a:srgbClr val="00133A">
                <a:alpha val="686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665390FC-97F5-8706-5816-8C1B1809EC05}"/>
              </a:ext>
            </a:extLst>
          </p:cNvPr>
          <p:cNvSpPr/>
          <p:nvPr/>
        </p:nvSpPr>
        <p:spPr>
          <a:xfrm>
            <a:off x="0" y="2291396"/>
            <a:ext cx="12192000" cy="4566604"/>
          </a:xfrm>
          <a:prstGeom prst="rect">
            <a:avLst/>
          </a:prstGeom>
          <a:solidFill>
            <a:srgbClr val="2F1B71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5695B47-104C-B284-F99D-1F9243715548}"/>
              </a:ext>
            </a:extLst>
          </p:cNvPr>
          <p:cNvGrpSpPr/>
          <p:nvPr/>
        </p:nvGrpSpPr>
        <p:grpSpPr>
          <a:xfrm>
            <a:off x="0" y="2298291"/>
            <a:ext cx="12192000" cy="4566605"/>
            <a:chOff x="0" y="3921195"/>
            <a:chExt cx="12192000" cy="2943701"/>
          </a:xfrm>
        </p:grpSpPr>
        <p:sp>
          <p:nvSpPr>
            <p:cNvPr id="62" name="任意多边形 61">
              <a:extLst>
                <a:ext uri="{FF2B5EF4-FFF2-40B4-BE49-F238E27FC236}">
                  <a16:creationId xmlns:a16="http://schemas.microsoft.com/office/drawing/2014/main" id="{732A0F3E-0CE6-868F-8568-9BC66BC23912}"/>
                </a:ext>
              </a:extLst>
            </p:cNvPr>
            <p:cNvSpPr/>
            <p:nvPr/>
          </p:nvSpPr>
          <p:spPr>
            <a:xfrm>
              <a:off x="0" y="3921195"/>
              <a:ext cx="12192000" cy="2943701"/>
            </a:xfrm>
            <a:custGeom>
              <a:avLst/>
              <a:gdLst>
                <a:gd name="connsiteX0" fmla="*/ 0 w 12192000"/>
                <a:gd name="connsiteY0" fmla="*/ 0 h 2943701"/>
                <a:gd name="connsiteX1" fmla="*/ 12192000 w 12192000"/>
                <a:gd name="connsiteY1" fmla="*/ 2940742 h 2943701"/>
                <a:gd name="connsiteX2" fmla="*/ 12192000 w 12192000"/>
                <a:gd name="connsiteY2" fmla="*/ 2943701 h 2943701"/>
                <a:gd name="connsiteX3" fmla="*/ 0 w 12192000"/>
                <a:gd name="connsiteY3" fmla="*/ 2943701 h 29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943701">
                  <a:moveTo>
                    <a:pt x="0" y="0"/>
                  </a:moveTo>
                  <a:lnTo>
                    <a:pt x="12192000" y="2940742"/>
                  </a:lnTo>
                  <a:lnTo>
                    <a:pt x="12192000" y="2943701"/>
                  </a:lnTo>
                  <a:lnTo>
                    <a:pt x="0" y="2943701"/>
                  </a:lnTo>
                  <a:close/>
                </a:path>
              </a:pathLst>
            </a:custGeom>
            <a:solidFill>
              <a:srgbClr val="2F1B71">
                <a:alpha val="3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>
              <a:extLst>
                <a:ext uri="{FF2B5EF4-FFF2-40B4-BE49-F238E27FC236}">
                  <a16:creationId xmlns:a16="http://schemas.microsoft.com/office/drawing/2014/main" id="{9CC29111-34E2-D69B-32C9-8527E895F940}"/>
                </a:ext>
              </a:extLst>
            </p:cNvPr>
            <p:cNvSpPr/>
            <p:nvPr/>
          </p:nvSpPr>
          <p:spPr>
            <a:xfrm flipH="1">
              <a:off x="0" y="3921195"/>
              <a:ext cx="12192000" cy="2943701"/>
            </a:xfrm>
            <a:custGeom>
              <a:avLst/>
              <a:gdLst>
                <a:gd name="connsiteX0" fmla="*/ 0 w 12192000"/>
                <a:gd name="connsiteY0" fmla="*/ 0 h 2943701"/>
                <a:gd name="connsiteX1" fmla="*/ 12192000 w 12192000"/>
                <a:gd name="connsiteY1" fmla="*/ 2940742 h 2943701"/>
                <a:gd name="connsiteX2" fmla="*/ 12192000 w 12192000"/>
                <a:gd name="connsiteY2" fmla="*/ 2943701 h 2943701"/>
                <a:gd name="connsiteX3" fmla="*/ 0 w 12192000"/>
                <a:gd name="connsiteY3" fmla="*/ 2943701 h 29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943701">
                  <a:moveTo>
                    <a:pt x="0" y="0"/>
                  </a:moveTo>
                  <a:lnTo>
                    <a:pt x="12192000" y="2940742"/>
                  </a:lnTo>
                  <a:lnTo>
                    <a:pt x="12192000" y="2943701"/>
                  </a:lnTo>
                  <a:lnTo>
                    <a:pt x="0" y="2943701"/>
                  </a:lnTo>
                  <a:close/>
                </a:path>
              </a:pathLst>
            </a:custGeom>
            <a:solidFill>
              <a:srgbClr val="2F1B71">
                <a:alpha val="3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5DD1F50D-7AD4-B075-669D-5D725F82B0B6}"/>
              </a:ext>
            </a:extLst>
          </p:cNvPr>
          <p:cNvSpPr/>
          <p:nvPr/>
        </p:nvSpPr>
        <p:spPr>
          <a:xfrm>
            <a:off x="1" y="2298291"/>
            <a:ext cx="12192000" cy="2451509"/>
          </a:xfrm>
          <a:prstGeom prst="rect">
            <a:avLst/>
          </a:prstGeom>
          <a:solidFill>
            <a:srgbClr val="F645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CFDC710-61F4-8BA9-5822-D8C85D17ED2E}"/>
              </a:ext>
            </a:extLst>
          </p:cNvPr>
          <p:cNvSpPr txBox="1"/>
          <p:nvPr/>
        </p:nvSpPr>
        <p:spPr>
          <a:xfrm>
            <a:off x="4272429" y="3240132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感谢聆听！</a:t>
            </a:r>
            <a:endParaRPr lang="zh-CN" altLang="en-US" sz="5400" dirty="0">
              <a:solidFill>
                <a:srgbClr val="FFC000"/>
              </a:solidFill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8B88DC2-68E9-B940-25C8-7CB9822935A3}"/>
              </a:ext>
            </a:extLst>
          </p:cNvPr>
          <p:cNvSpPr txBox="1"/>
          <p:nvPr/>
        </p:nvSpPr>
        <p:spPr>
          <a:xfrm>
            <a:off x="4629062" y="4066318"/>
            <a:ext cx="293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-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Watching!</a:t>
            </a:r>
            <a:endParaRPr lang="zh-CN" altLang="en-US" sz="2800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33A3A84-2C24-993C-09A3-C387DA07B1FE}"/>
              </a:ext>
            </a:extLst>
          </p:cNvPr>
          <p:cNvGrpSpPr/>
          <p:nvPr/>
        </p:nvGrpSpPr>
        <p:grpSpPr>
          <a:xfrm>
            <a:off x="5803900" y="1562353"/>
            <a:ext cx="584200" cy="1371992"/>
            <a:chOff x="6388561" y="1780833"/>
            <a:chExt cx="471822" cy="1108072"/>
          </a:xfrm>
        </p:grpSpPr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7721DA56-3AF0-F344-8761-3067D9C1A326}"/>
                </a:ext>
              </a:extLst>
            </p:cNvPr>
            <p:cNvSpPr/>
            <p:nvPr/>
          </p:nvSpPr>
          <p:spPr>
            <a:xfrm>
              <a:off x="6388561" y="1780833"/>
              <a:ext cx="471822" cy="1108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C3344A1D-8E0B-21AD-4145-01625C586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rcRect l="12804" t="4124" r="10875" b="3255"/>
            <a:stretch>
              <a:fillRect/>
            </a:stretch>
          </p:blipFill>
          <p:spPr>
            <a:xfrm>
              <a:off x="6409994" y="1806106"/>
              <a:ext cx="428957" cy="1057526"/>
            </a:xfrm>
            <a:custGeom>
              <a:avLst/>
              <a:gdLst>
                <a:gd name="connsiteX0" fmla="*/ 71494 w 428957"/>
                <a:gd name="connsiteY0" fmla="*/ 0 h 1057526"/>
                <a:gd name="connsiteX1" fmla="*/ 357463 w 428957"/>
                <a:gd name="connsiteY1" fmla="*/ 0 h 1057526"/>
                <a:gd name="connsiteX2" fmla="*/ 428957 w 428957"/>
                <a:gd name="connsiteY2" fmla="*/ 71494 h 1057526"/>
                <a:gd name="connsiteX3" fmla="*/ 428957 w 428957"/>
                <a:gd name="connsiteY3" fmla="*/ 986032 h 1057526"/>
                <a:gd name="connsiteX4" fmla="*/ 357463 w 428957"/>
                <a:gd name="connsiteY4" fmla="*/ 1057526 h 1057526"/>
                <a:gd name="connsiteX5" fmla="*/ 71494 w 428957"/>
                <a:gd name="connsiteY5" fmla="*/ 1057526 h 1057526"/>
                <a:gd name="connsiteX6" fmla="*/ 0 w 428957"/>
                <a:gd name="connsiteY6" fmla="*/ 986032 h 1057526"/>
                <a:gd name="connsiteX7" fmla="*/ 0 w 428957"/>
                <a:gd name="connsiteY7" fmla="*/ 71494 h 1057526"/>
                <a:gd name="connsiteX8" fmla="*/ 71494 w 428957"/>
                <a:gd name="connsiteY8" fmla="*/ 0 h 105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957" h="1057526">
                  <a:moveTo>
                    <a:pt x="71494" y="0"/>
                  </a:moveTo>
                  <a:lnTo>
                    <a:pt x="357463" y="0"/>
                  </a:lnTo>
                  <a:cubicBezTo>
                    <a:pt x="396948" y="0"/>
                    <a:pt x="428957" y="32009"/>
                    <a:pt x="428957" y="71494"/>
                  </a:cubicBezTo>
                  <a:lnTo>
                    <a:pt x="428957" y="986032"/>
                  </a:lnTo>
                  <a:cubicBezTo>
                    <a:pt x="428957" y="1025517"/>
                    <a:pt x="396948" y="1057526"/>
                    <a:pt x="357463" y="1057526"/>
                  </a:cubicBezTo>
                  <a:lnTo>
                    <a:pt x="71494" y="1057526"/>
                  </a:lnTo>
                  <a:cubicBezTo>
                    <a:pt x="32009" y="1057526"/>
                    <a:pt x="0" y="1025517"/>
                    <a:pt x="0" y="986032"/>
                  </a:cubicBezTo>
                  <a:lnTo>
                    <a:pt x="0" y="71494"/>
                  </a:lnTo>
                  <a:cubicBezTo>
                    <a:pt x="0" y="32009"/>
                    <a:pt x="32009" y="0"/>
                    <a:pt x="71494" y="0"/>
                  </a:cubicBezTo>
                  <a:close/>
                </a:path>
              </a:pathLst>
            </a:custGeom>
          </p:spPr>
        </p:pic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BB14E494-2331-BF6A-BAAA-24D00109EE4C}"/>
              </a:ext>
            </a:extLst>
          </p:cNvPr>
          <p:cNvSpPr/>
          <p:nvPr/>
        </p:nvSpPr>
        <p:spPr>
          <a:xfrm>
            <a:off x="4702047" y="5531973"/>
            <a:ext cx="2787943" cy="68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080231</a:t>
            </a:r>
            <a:r>
              <a:rPr lang="zh-CN" altLang="en-US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陈奕诚 </a:t>
            </a:r>
            <a:r>
              <a:rPr lang="en-US" altLang="zh-CN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08023203</a:t>
            </a:r>
            <a:r>
              <a:rPr lang="zh-CN" altLang="en-US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周一鸣 </a:t>
            </a:r>
            <a:endParaRPr lang="en-US" altLang="zh-CN" sz="1400" dirty="0">
              <a:solidFill>
                <a:schemeClr val="bg1">
                  <a:alpha val="4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08023214</a:t>
            </a:r>
            <a:r>
              <a:rPr lang="zh-CN" altLang="en-US" sz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张韫译萱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5C53F8C-B26D-F257-7E16-9C5E8A897858}"/>
              </a:ext>
            </a:extLst>
          </p:cNvPr>
          <p:cNvGrpSpPr/>
          <p:nvPr/>
        </p:nvGrpSpPr>
        <p:grpSpPr>
          <a:xfrm>
            <a:off x="12566442" y="6283960"/>
            <a:ext cx="213070" cy="213070"/>
            <a:chOff x="5857716" y="6151590"/>
            <a:chExt cx="477810" cy="47781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5E88D90-1219-84F9-6D2A-2A01636D054D}"/>
                </a:ext>
              </a:extLst>
            </p:cNvPr>
            <p:cNvSpPr/>
            <p:nvPr/>
          </p:nvSpPr>
          <p:spPr>
            <a:xfrm>
              <a:off x="5857716" y="6151590"/>
              <a:ext cx="477810" cy="47781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>
              <a:extLst>
                <a:ext uri="{FF2B5EF4-FFF2-40B4-BE49-F238E27FC236}">
                  <a16:creationId xmlns:a16="http://schemas.microsoft.com/office/drawing/2014/main" id="{856E36A2-1196-504E-54D8-20CE45C1EBB8}"/>
                </a:ext>
              </a:extLst>
            </p:cNvPr>
            <p:cNvSpPr/>
            <p:nvPr/>
          </p:nvSpPr>
          <p:spPr>
            <a:xfrm>
              <a:off x="5963509" y="6289331"/>
              <a:ext cx="266224" cy="202328"/>
            </a:xfrm>
            <a:custGeom>
              <a:avLst/>
              <a:gdLst>
                <a:gd name="connsiteX0" fmla="*/ 0 w 6444354"/>
                <a:gd name="connsiteY0" fmla="*/ 1675547 h 4897724"/>
                <a:gd name="connsiteX1" fmla="*/ 174603 w 6444354"/>
                <a:gd name="connsiteY1" fmla="*/ 1500944 h 4897724"/>
                <a:gd name="connsiteX2" fmla="*/ 3091823 w 6444354"/>
                <a:gd name="connsiteY2" fmla="*/ 4418164 h 4897724"/>
                <a:gd name="connsiteX3" fmla="*/ 3091823 w 6444354"/>
                <a:gd name="connsiteY3" fmla="*/ 0 h 4897724"/>
                <a:gd name="connsiteX4" fmla="*/ 3338749 w 6444354"/>
                <a:gd name="connsiteY4" fmla="*/ 0 h 4897724"/>
                <a:gd name="connsiteX5" fmla="*/ 3338749 w 6444354"/>
                <a:gd name="connsiteY5" fmla="*/ 4431946 h 4897724"/>
                <a:gd name="connsiteX6" fmla="*/ 6269751 w 6444354"/>
                <a:gd name="connsiteY6" fmla="*/ 1500944 h 4897724"/>
                <a:gd name="connsiteX7" fmla="*/ 6444354 w 6444354"/>
                <a:gd name="connsiteY7" fmla="*/ 1675547 h 4897724"/>
                <a:gd name="connsiteX8" fmla="*/ 3396780 w 6444354"/>
                <a:gd name="connsiteY8" fmla="*/ 4723121 h 4897724"/>
                <a:gd name="connsiteX9" fmla="*/ 3222177 w 6444354"/>
                <a:gd name="connsiteY9" fmla="*/ 4897724 h 4897724"/>
                <a:gd name="connsiteX10" fmla="*/ 3047574 w 6444354"/>
                <a:gd name="connsiteY10" fmla="*/ 4723121 h 489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44354" h="4897724">
                  <a:moveTo>
                    <a:pt x="0" y="1675547"/>
                  </a:moveTo>
                  <a:lnTo>
                    <a:pt x="174603" y="1500944"/>
                  </a:lnTo>
                  <a:lnTo>
                    <a:pt x="3091823" y="4418164"/>
                  </a:lnTo>
                  <a:lnTo>
                    <a:pt x="3091823" y="0"/>
                  </a:lnTo>
                  <a:lnTo>
                    <a:pt x="3338749" y="0"/>
                  </a:lnTo>
                  <a:lnTo>
                    <a:pt x="3338749" y="4431946"/>
                  </a:lnTo>
                  <a:lnTo>
                    <a:pt x="6269751" y="1500944"/>
                  </a:lnTo>
                  <a:lnTo>
                    <a:pt x="6444354" y="1675547"/>
                  </a:lnTo>
                  <a:lnTo>
                    <a:pt x="3396780" y="4723121"/>
                  </a:lnTo>
                  <a:lnTo>
                    <a:pt x="3222177" y="4897724"/>
                  </a:lnTo>
                  <a:lnTo>
                    <a:pt x="3047574" y="4723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任意多边形 72">
            <a:extLst>
              <a:ext uri="{FF2B5EF4-FFF2-40B4-BE49-F238E27FC236}">
                <a16:creationId xmlns:a16="http://schemas.microsoft.com/office/drawing/2014/main" id="{EB48CF31-2DC1-89C0-1CDD-36CF72CA8225}"/>
              </a:ext>
            </a:extLst>
          </p:cNvPr>
          <p:cNvSpPr/>
          <p:nvPr/>
        </p:nvSpPr>
        <p:spPr>
          <a:xfrm>
            <a:off x="5989465" y="6283960"/>
            <a:ext cx="213070" cy="213070"/>
          </a:xfrm>
          <a:custGeom>
            <a:avLst/>
            <a:gdLst>
              <a:gd name="connsiteX0" fmla="*/ 104133 w 213070"/>
              <a:gd name="connsiteY0" fmla="*/ 61423 h 213070"/>
              <a:gd name="connsiteX1" fmla="*/ 104133 w 213070"/>
              <a:gd name="connsiteY1" fmla="*/ 142813 h 213070"/>
              <a:gd name="connsiteX2" fmla="*/ 50393 w 213070"/>
              <a:gd name="connsiteY2" fmla="*/ 89073 h 213070"/>
              <a:gd name="connsiteX3" fmla="*/ 47176 w 213070"/>
              <a:gd name="connsiteY3" fmla="*/ 92290 h 213070"/>
              <a:gd name="connsiteX4" fmla="*/ 103318 w 213070"/>
              <a:gd name="connsiteY4" fmla="*/ 148431 h 213070"/>
              <a:gd name="connsiteX5" fmla="*/ 106535 w 213070"/>
              <a:gd name="connsiteY5" fmla="*/ 151647 h 213070"/>
              <a:gd name="connsiteX6" fmla="*/ 109751 w 213070"/>
              <a:gd name="connsiteY6" fmla="*/ 148431 h 213070"/>
              <a:gd name="connsiteX7" fmla="*/ 165893 w 213070"/>
              <a:gd name="connsiteY7" fmla="*/ 92290 h 213070"/>
              <a:gd name="connsiteX8" fmla="*/ 162677 w 213070"/>
              <a:gd name="connsiteY8" fmla="*/ 89073 h 213070"/>
              <a:gd name="connsiteX9" fmla="*/ 108682 w 213070"/>
              <a:gd name="connsiteY9" fmla="*/ 143067 h 213070"/>
              <a:gd name="connsiteX10" fmla="*/ 108682 w 213070"/>
              <a:gd name="connsiteY10" fmla="*/ 61423 h 213070"/>
              <a:gd name="connsiteX11" fmla="*/ 106535 w 213070"/>
              <a:gd name="connsiteY11" fmla="*/ 0 h 213070"/>
              <a:gd name="connsiteX12" fmla="*/ 213070 w 213070"/>
              <a:gd name="connsiteY12" fmla="*/ 106535 h 213070"/>
              <a:gd name="connsiteX13" fmla="*/ 106535 w 213070"/>
              <a:gd name="connsiteY13" fmla="*/ 213070 h 213070"/>
              <a:gd name="connsiteX14" fmla="*/ 0 w 213070"/>
              <a:gd name="connsiteY14" fmla="*/ 106535 h 213070"/>
              <a:gd name="connsiteX15" fmla="*/ 106535 w 213070"/>
              <a:gd name="connsiteY15" fmla="*/ 0 h 21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3070" h="213070">
                <a:moveTo>
                  <a:pt x="104133" y="61423"/>
                </a:moveTo>
                <a:lnTo>
                  <a:pt x="104133" y="142813"/>
                </a:lnTo>
                <a:lnTo>
                  <a:pt x="50393" y="89073"/>
                </a:lnTo>
                <a:lnTo>
                  <a:pt x="47176" y="92290"/>
                </a:lnTo>
                <a:lnTo>
                  <a:pt x="103318" y="148431"/>
                </a:lnTo>
                <a:lnTo>
                  <a:pt x="106535" y="151647"/>
                </a:lnTo>
                <a:lnTo>
                  <a:pt x="109751" y="148431"/>
                </a:lnTo>
                <a:lnTo>
                  <a:pt x="165893" y="92290"/>
                </a:lnTo>
                <a:lnTo>
                  <a:pt x="162677" y="89073"/>
                </a:lnTo>
                <a:lnTo>
                  <a:pt x="108682" y="143067"/>
                </a:lnTo>
                <a:lnTo>
                  <a:pt x="108682" y="61423"/>
                </a:lnTo>
                <a:close/>
                <a:moveTo>
                  <a:pt x="106535" y="0"/>
                </a:moveTo>
                <a:cubicBezTo>
                  <a:pt x="165373" y="0"/>
                  <a:pt x="213070" y="47697"/>
                  <a:pt x="213070" y="106535"/>
                </a:cubicBezTo>
                <a:cubicBezTo>
                  <a:pt x="213070" y="165373"/>
                  <a:pt x="165373" y="213070"/>
                  <a:pt x="106535" y="213070"/>
                </a:cubicBezTo>
                <a:cubicBezTo>
                  <a:pt x="47697" y="213070"/>
                  <a:pt x="0" y="165373"/>
                  <a:pt x="0" y="106535"/>
                </a:cubicBezTo>
                <a:cubicBezTo>
                  <a:pt x="0" y="47697"/>
                  <a:pt x="47697" y="0"/>
                  <a:pt x="106535" y="0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3AE9B7-0F4D-A0CD-E02D-0B01690559C6}"/>
              </a:ext>
            </a:extLst>
          </p:cNvPr>
          <p:cNvSpPr/>
          <p:nvPr/>
        </p:nvSpPr>
        <p:spPr>
          <a:xfrm>
            <a:off x="3315373" y="5010289"/>
            <a:ext cx="55707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kern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800" kern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数据统计分析</a:t>
            </a:r>
            <a:r>
              <a:rPr lang="en-US" altLang="zh-CN" sz="2800" kern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800" kern="1400" dirty="0">
                <a:solidFill>
                  <a:schemeClr val="bg1">
                    <a:alpha val="4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第一次课程设计</a:t>
            </a:r>
            <a:endParaRPr lang="zh-CN" altLang="en-US" sz="2800" dirty="0">
              <a:solidFill>
                <a:schemeClr val="bg1">
                  <a:alpha val="4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3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80001" y="697699"/>
            <a:ext cx="3928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Team Members and Responsibilities</a:t>
            </a:r>
            <a:endParaRPr lang="zh-CN" altLang="en-US" sz="2000" dirty="0">
              <a:solidFill>
                <a:schemeClr val="bg1">
                  <a:lumMod val="50000"/>
                  <a:alpha val="70000"/>
                </a:schemeClr>
              </a:solidFill>
              <a:latin typeface="Ford Antenna Cond Thin" panose="02000506000000020004" pitchFamily="50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67424" y="31443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133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小组成员及分工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1330066" y="1812199"/>
            <a:ext cx="2072757" cy="3699117"/>
            <a:chOff x="1330066" y="1659799"/>
            <a:chExt cx="2072757" cy="3699117"/>
          </a:xfrm>
        </p:grpSpPr>
        <p:grpSp>
          <p:nvGrpSpPr>
            <p:cNvPr id="31" name="组合 30"/>
            <p:cNvGrpSpPr/>
            <p:nvPr/>
          </p:nvGrpSpPr>
          <p:grpSpPr>
            <a:xfrm>
              <a:off x="1428513" y="1659799"/>
              <a:ext cx="1875863" cy="2841002"/>
              <a:chOff x="1331482" y="1664946"/>
              <a:chExt cx="1875863" cy="284100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638472" y="3710263"/>
                <a:ext cx="12618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F64561"/>
                    </a:solidFill>
                    <a:latin typeface="Ford Antenna Cond Medium" panose="02000606000000020004" pitchFamily="50" charset="0"/>
                  </a:rPr>
                  <a:t>陈奕诚</a:t>
                </a:r>
                <a:endParaRPr lang="en-US" altLang="zh-CN" sz="2800" b="1" dirty="0">
                  <a:solidFill>
                    <a:srgbClr val="F64561"/>
                  </a:solidFill>
                  <a:latin typeface="Ford Antenna Cond Medium" panose="02000606000000020004" pitchFamily="50" charset="0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10800000">
                <a:off x="2192145" y="4431784"/>
                <a:ext cx="154539" cy="7416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六边形 12"/>
              <p:cNvSpPr/>
              <p:nvPr/>
            </p:nvSpPr>
            <p:spPr>
              <a:xfrm rot="5400000">
                <a:off x="1251103" y="1745325"/>
                <a:ext cx="2036622" cy="1875863"/>
              </a:xfrm>
              <a:custGeom>
                <a:avLst/>
                <a:gdLst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89574"/>
                  <a:gd name="connsiteX1" fmla="*/ 507505 w 2036622"/>
                  <a:gd name="connsiteY1" fmla="*/ 0 h 1789574"/>
                  <a:gd name="connsiteX2" fmla="*/ 1529117 w 2036622"/>
                  <a:gd name="connsiteY2" fmla="*/ 0 h 1789574"/>
                  <a:gd name="connsiteX3" fmla="*/ 2036622 w 2036622"/>
                  <a:gd name="connsiteY3" fmla="*/ 877854 h 1789574"/>
                  <a:gd name="connsiteX4" fmla="*/ 1529117 w 2036622"/>
                  <a:gd name="connsiteY4" fmla="*/ 1755708 h 1789574"/>
                  <a:gd name="connsiteX5" fmla="*/ 507505 w 2036622"/>
                  <a:gd name="connsiteY5" fmla="*/ 1755708 h 1789574"/>
                  <a:gd name="connsiteX6" fmla="*/ 0 w 2036622"/>
                  <a:gd name="connsiteY6" fmla="*/ 877854 h 1789574"/>
                  <a:gd name="connsiteX0" fmla="*/ 0 w 2036622"/>
                  <a:gd name="connsiteY0" fmla="*/ 877854 h 1810038"/>
                  <a:gd name="connsiteX1" fmla="*/ 507505 w 2036622"/>
                  <a:gd name="connsiteY1" fmla="*/ 0 h 1810038"/>
                  <a:gd name="connsiteX2" fmla="*/ 1529117 w 2036622"/>
                  <a:gd name="connsiteY2" fmla="*/ 0 h 1810038"/>
                  <a:gd name="connsiteX3" fmla="*/ 2036622 w 2036622"/>
                  <a:gd name="connsiteY3" fmla="*/ 877854 h 1810038"/>
                  <a:gd name="connsiteX4" fmla="*/ 1529117 w 2036622"/>
                  <a:gd name="connsiteY4" fmla="*/ 1755708 h 1810038"/>
                  <a:gd name="connsiteX5" fmla="*/ 507505 w 2036622"/>
                  <a:gd name="connsiteY5" fmla="*/ 1755708 h 1810038"/>
                  <a:gd name="connsiteX6" fmla="*/ 0 w 2036622"/>
                  <a:gd name="connsiteY6" fmla="*/ 877854 h 1810038"/>
                  <a:gd name="connsiteX0" fmla="*/ 0 w 2036622"/>
                  <a:gd name="connsiteY0" fmla="*/ 877854 h 1813000"/>
                  <a:gd name="connsiteX1" fmla="*/ 507505 w 2036622"/>
                  <a:gd name="connsiteY1" fmla="*/ 0 h 1813000"/>
                  <a:gd name="connsiteX2" fmla="*/ 1529117 w 2036622"/>
                  <a:gd name="connsiteY2" fmla="*/ 0 h 1813000"/>
                  <a:gd name="connsiteX3" fmla="*/ 2036622 w 2036622"/>
                  <a:gd name="connsiteY3" fmla="*/ 877854 h 1813000"/>
                  <a:gd name="connsiteX4" fmla="*/ 1529117 w 2036622"/>
                  <a:gd name="connsiteY4" fmla="*/ 1755708 h 1813000"/>
                  <a:gd name="connsiteX5" fmla="*/ 507505 w 2036622"/>
                  <a:gd name="connsiteY5" fmla="*/ 1755708 h 1813000"/>
                  <a:gd name="connsiteX6" fmla="*/ 0 w 2036622"/>
                  <a:gd name="connsiteY6" fmla="*/ 877854 h 1813000"/>
                  <a:gd name="connsiteX0" fmla="*/ 0 w 2036622"/>
                  <a:gd name="connsiteY0" fmla="*/ 925267 h 1860413"/>
                  <a:gd name="connsiteX1" fmla="*/ 507505 w 2036622"/>
                  <a:gd name="connsiteY1" fmla="*/ 47413 h 1860413"/>
                  <a:gd name="connsiteX2" fmla="*/ 1529117 w 2036622"/>
                  <a:gd name="connsiteY2" fmla="*/ 47413 h 1860413"/>
                  <a:gd name="connsiteX3" fmla="*/ 2036622 w 2036622"/>
                  <a:gd name="connsiteY3" fmla="*/ 925267 h 1860413"/>
                  <a:gd name="connsiteX4" fmla="*/ 1529117 w 2036622"/>
                  <a:gd name="connsiteY4" fmla="*/ 1803121 h 1860413"/>
                  <a:gd name="connsiteX5" fmla="*/ 507505 w 2036622"/>
                  <a:gd name="connsiteY5" fmla="*/ 1803121 h 1860413"/>
                  <a:gd name="connsiteX6" fmla="*/ 0 w 2036622"/>
                  <a:gd name="connsiteY6" fmla="*/ 925267 h 1860413"/>
                  <a:gd name="connsiteX0" fmla="*/ 0 w 2036622"/>
                  <a:gd name="connsiteY0" fmla="*/ 952257 h 1887403"/>
                  <a:gd name="connsiteX1" fmla="*/ 507505 w 2036622"/>
                  <a:gd name="connsiteY1" fmla="*/ 74403 h 1887403"/>
                  <a:gd name="connsiteX2" fmla="*/ 1529117 w 2036622"/>
                  <a:gd name="connsiteY2" fmla="*/ 74403 h 1887403"/>
                  <a:gd name="connsiteX3" fmla="*/ 2036622 w 2036622"/>
                  <a:gd name="connsiteY3" fmla="*/ 952257 h 1887403"/>
                  <a:gd name="connsiteX4" fmla="*/ 1529117 w 2036622"/>
                  <a:gd name="connsiteY4" fmla="*/ 1830111 h 1887403"/>
                  <a:gd name="connsiteX5" fmla="*/ 507505 w 2036622"/>
                  <a:gd name="connsiteY5" fmla="*/ 1830111 h 1887403"/>
                  <a:gd name="connsiteX6" fmla="*/ 0 w 2036622"/>
                  <a:gd name="connsiteY6" fmla="*/ 952257 h 1887403"/>
                  <a:gd name="connsiteX0" fmla="*/ 0 w 2036622"/>
                  <a:gd name="connsiteY0" fmla="*/ 952257 h 1887403"/>
                  <a:gd name="connsiteX1" fmla="*/ 507505 w 2036622"/>
                  <a:gd name="connsiteY1" fmla="*/ 74403 h 1887403"/>
                  <a:gd name="connsiteX2" fmla="*/ 1529117 w 2036622"/>
                  <a:gd name="connsiteY2" fmla="*/ 74403 h 1887403"/>
                  <a:gd name="connsiteX3" fmla="*/ 2036622 w 2036622"/>
                  <a:gd name="connsiteY3" fmla="*/ 952257 h 1887403"/>
                  <a:gd name="connsiteX4" fmla="*/ 1529117 w 2036622"/>
                  <a:gd name="connsiteY4" fmla="*/ 1830111 h 1887403"/>
                  <a:gd name="connsiteX5" fmla="*/ 507505 w 2036622"/>
                  <a:gd name="connsiteY5" fmla="*/ 1830111 h 1887403"/>
                  <a:gd name="connsiteX6" fmla="*/ 0 w 2036622"/>
                  <a:gd name="connsiteY6" fmla="*/ 952257 h 1887403"/>
                  <a:gd name="connsiteX0" fmla="*/ 0 w 2036622"/>
                  <a:gd name="connsiteY0" fmla="*/ 943606 h 1878752"/>
                  <a:gd name="connsiteX1" fmla="*/ 507505 w 2036622"/>
                  <a:gd name="connsiteY1" fmla="*/ 65752 h 1878752"/>
                  <a:gd name="connsiteX2" fmla="*/ 1529117 w 2036622"/>
                  <a:gd name="connsiteY2" fmla="*/ 65752 h 1878752"/>
                  <a:gd name="connsiteX3" fmla="*/ 2036622 w 2036622"/>
                  <a:gd name="connsiteY3" fmla="*/ 943606 h 1878752"/>
                  <a:gd name="connsiteX4" fmla="*/ 1529117 w 2036622"/>
                  <a:gd name="connsiteY4" fmla="*/ 1821460 h 1878752"/>
                  <a:gd name="connsiteX5" fmla="*/ 507505 w 2036622"/>
                  <a:gd name="connsiteY5" fmla="*/ 1821460 h 1878752"/>
                  <a:gd name="connsiteX6" fmla="*/ 0 w 2036622"/>
                  <a:gd name="connsiteY6" fmla="*/ 943606 h 1878752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6622" h="1875863">
                    <a:moveTo>
                      <a:pt x="0" y="940717"/>
                    </a:moveTo>
                    <a:cubicBezTo>
                      <a:pt x="161548" y="449979"/>
                      <a:pt x="269757" y="340241"/>
                      <a:pt x="507505" y="62863"/>
                    </a:cubicBezTo>
                    <a:cubicBezTo>
                      <a:pt x="916623" y="-20955"/>
                      <a:pt x="1150482" y="-20953"/>
                      <a:pt x="1529117" y="62863"/>
                    </a:cubicBezTo>
                    <a:cubicBezTo>
                      <a:pt x="1789726" y="347864"/>
                      <a:pt x="1875075" y="526182"/>
                      <a:pt x="2036622" y="940717"/>
                    </a:cubicBezTo>
                    <a:cubicBezTo>
                      <a:pt x="1875074" y="1370498"/>
                      <a:pt x="1774485" y="1518336"/>
                      <a:pt x="1529117" y="1818571"/>
                    </a:cubicBezTo>
                    <a:cubicBezTo>
                      <a:pt x="982840" y="1887151"/>
                      <a:pt x="977582" y="1902391"/>
                      <a:pt x="507505" y="1818571"/>
                    </a:cubicBezTo>
                    <a:cubicBezTo>
                      <a:pt x="269757" y="1510713"/>
                      <a:pt x="131068" y="1362875"/>
                      <a:pt x="0" y="940717"/>
                    </a:cubicBezTo>
                    <a:close/>
                  </a:path>
                </a:pathLst>
              </a:custGeom>
              <a:blipFill dpi="0" rotWithShape="0">
                <a:blip r:embed="rId2"/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1330066" y="4651030"/>
              <a:ext cx="20727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Source Han Sans Light" panose="020B0300000000000000" pitchFamily="34" charset="-122"/>
                  <a:cs typeface="Arial" panose="020B0604020202020204" pitchFamily="34" charset="0"/>
                </a:rPr>
                <a:t>数据基础分析</a:t>
              </a:r>
              <a:endPara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Han Sans Light" panose="020B0300000000000000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Source Han Sans Light" panose="020B0300000000000000" pitchFamily="34" charset="-122"/>
                  <a:cs typeface="Arial" panose="020B0604020202020204" pitchFamily="34" charset="0"/>
                </a:rPr>
                <a:t>SAS</a:t>
              </a:r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Source Han Sans Light" panose="020B0300000000000000" pitchFamily="34" charset="-122"/>
                  <a:cs typeface="Arial" panose="020B0604020202020204" pitchFamily="34" charset="0"/>
                </a:rPr>
                <a:t>代码编写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059120" y="1812198"/>
            <a:ext cx="2072757" cy="3699117"/>
            <a:chOff x="6441891" y="1659799"/>
            <a:chExt cx="2072757" cy="3699117"/>
          </a:xfrm>
        </p:grpSpPr>
        <p:grpSp>
          <p:nvGrpSpPr>
            <p:cNvPr id="20" name="组合 19"/>
            <p:cNvGrpSpPr/>
            <p:nvPr/>
          </p:nvGrpSpPr>
          <p:grpSpPr>
            <a:xfrm>
              <a:off x="6540337" y="1659799"/>
              <a:ext cx="1875863" cy="2841001"/>
              <a:chOff x="6432264" y="1664946"/>
              <a:chExt cx="1875863" cy="2841001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6559718" y="3725652"/>
                <a:ext cx="16209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EB6F23"/>
                    </a:solidFill>
                    <a:latin typeface="Ford Antenna Cond Medium" panose="02000606000000020004" pitchFamily="50" charset="0"/>
                  </a:rPr>
                  <a:t>张韫译萱</a:t>
                </a:r>
                <a:endParaRPr lang="en-US" altLang="zh-CN" sz="2800" b="1" dirty="0">
                  <a:solidFill>
                    <a:srgbClr val="EB6F23"/>
                  </a:solidFill>
                  <a:latin typeface="Ford Antenna Cond Medium" panose="02000606000000020004" pitchFamily="50" charset="0"/>
                </a:endParaRPr>
              </a:p>
            </p:txBody>
          </p:sp>
          <p:sp>
            <p:nvSpPr>
              <p:cNvPr id="16" name="六边形 12"/>
              <p:cNvSpPr/>
              <p:nvPr/>
            </p:nvSpPr>
            <p:spPr>
              <a:xfrm rot="5400000">
                <a:off x="6351885" y="1745325"/>
                <a:ext cx="2036622" cy="1875863"/>
              </a:xfrm>
              <a:custGeom>
                <a:avLst/>
                <a:gdLst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89574"/>
                  <a:gd name="connsiteX1" fmla="*/ 507505 w 2036622"/>
                  <a:gd name="connsiteY1" fmla="*/ 0 h 1789574"/>
                  <a:gd name="connsiteX2" fmla="*/ 1529117 w 2036622"/>
                  <a:gd name="connsiteY2" fmla="*/ 0 h 1789574"/>
                  <a:gd name="connsiteX3" fmla="*/ 2036622 w 2036622"/>
                  <a:gd name="connsiteY3" fmla="*/ 877854 h 1789574"/>
                  <a:gd name="connsiteX4" fmla="*/ 1529117 w 2036622"/>
                  <a:gd name="connsiteY4" fmla="*/ 1755708 h 1789574"/>
                  <a:gd name="connsiteX5" fmla="*/ 507505 w 2036622"/>
                  <a:gd name="connsiteY5" fmla="*/ 1755708 h 1789574"/>
                  <a:gd name="connsiteX6" fmla="*/ 0 w 2036622"/>
                  <a:gd name="connsiteY6" fmla="*/ 877854 h 1789574"/>
                  <a:gd name="connsiteX0" fmla="*/ 0 w 2036622"/>
                  <a:gd name="connsiteY0" fmla="*/ 877854 h 1810038"/>
                  <a:gd name="connsiteX1" fmla="*/ 507505 w 2036622"/>
                  <a:gd name="connsiteY1" fmla="*/ 0 h 1810038"/>
                  <a:gd name="connsiteX2" fmla="*/ 1529117 w 2036622"/>
                  <a:gd name="connsiteY2" fmla="*/ 0 h 1810038"/>
                  <a:gd name="connsiteX3" fmla="*/ 2036622 w 2036622"/>
                  <a:gd name="connsiteY3" fmla="*/ 877854 h 1810038"/>
                  <a:gd name="connsiteX4" fmla="*/ 1529117 w 2036622"/>
                  <a:gd name="connsiteY4" fmla="*/ 1755708 h 1810038"/>
                  <a:gd name="connsiteX5" fmla="*/ 507505 w 2036622"/>
                  <a:gd name="connsiteY5" fmla="*/ 1755708 h 1810038"/>
                  <a:gd name="connsiteX6" fmla="*/ 0 w 2036622"/>
                  <a:gd name="connsiteY6" fmla="*/ 877854 h 1810038"/>
                  <a:gd name="connsiteX0" fmla="*/ 0 w 2036622"/>
                  <a:gd name="connsiteY0" fmla="*/ 877854 h 1813000"/>
                  <a:gd name="connsiteX1" fmla="*/ 507505 w 2036622"/>
                  <a:gd name="connsiteY1" fmla="*/ 0 h 1813000"/>
                  <a:gd name="connsiteX2" fmla="*/ 1529117 w 2036622"/>
                  <a:gd name="connsiteY2" fmla="*/ 0 h 1813000"/>
                  <a:gd name="connsiteX3" fmla="*/ 2036622 w 2036622"/>
                  <a:gd name="connsiteY3" fmla="*/ 877854 h 1813000"/>
                  <a:gd name="connsiteX4" fmla="*/ 1529117 w 2036622"/>
                  <a:gd name="connsiteY4" fmla="*/ 1755708 h 1813000"/>
                  <a:gd name="connsiteX5" fmla="*/ 507505 w 2036622"/>
                  <a:gd name="connsiteY5" fmla="*/ 1755708 h 1813000"/>
                  <a:gd name="connsiteX6" fmla="*/ 0 w 2036622"/>
                  <a:gd name="connsiteY6" fmla="*/ 877854 h 1813000"/>
                  <a:gd name="connsiteX0" fmla="*/ 0 w 2036622"/>
                  <a:gd name="connsiteY0" fmla="*/ 925267 h 1860413"/>
                  <a:gd name="connsiteX1" fmla="*/ 507505 w 2036622"/>
                  <a:gd name="connsiteY1" fmla="*/ 47413 h 1860413"/>
                  <a:gd name="connsiteX2" fmla="*/ 1529117 w 2036622"/>
                  <a:gd name="connsiteY2" fmla="*/ 47413 h 1860413"/>
                  <a:gd name="connsiteX3" fmla="*/ 2036622 w 2036622"/>
                  <a:gd name="connsiteY3" fmla="*/ 925267 h 1860413"/>
                  <a:gd name="connsiteX4" fmla="*/ 1529117 w 2036622"/>
                  <a:gd name="connsiteY4" fmla="*/ 1803121 h 1860413"/>
                  <a:gd name="connsiteX5" fmla="*/ 507505 w 2036622"/>
                  <a:gd name="connsiteY5" fmla="*/ 1803121 h 1860413"/>
                  <a:gd name="connsiteX6" fmla="*/ 0 w 2036622"/>
                  <a:gd name="connsiteY6" fmla="*/ 925267 h 1860413"/>
                  <a:gd name="connsiteX0" fmla="*/ 0 w 2036622"/>
                  <a:gd name="connsiteY0" fmla="*/ 952257 h 1887403"/>
                  <a:gd name="connsiteX1" fmla="*/ 507505 w 2036622"/>
                  <a:gd name="connsiteY1" fmla="*/ 74403 h 1887403"/>
                  <a:gd name="connsiteX2" fmla="*/ 1529117 w 2036622"/>
                  <a:gd name="connsiteY2" fmla="*/ 74403 h 1887403"/>
                  <a:gd name="connsiteX3" fmla="*/ 2036622 w 2036622"/>
                  <a:gd name="connsiteY3" fmla="*/ 952257 h 1887403"/>
                  <a:gd name="connsiteX4" fmla="*/ 1529117 w 2036622"/>
                  <a:gd name="connsiteY4" fmla="*/ 1830111 h 1887403"/>
                  <a:gd name="connsiteX5" fmla="*/ 507505 w 2036622"/>
                  <a:gd name="connsiteY5" fmla="*/ 1830111 h 1887403"/>
                  <a:gd name="connsiteX6" fmla="*/ 0 w 2036622"/>
                  <a:gd name="connsiteY6" fmla="*/ 952257 h 1887403"/>
                  <a:gd name="connsiteX0" fmla="*/ 0 w 2036622"/>
                  <a:gd name="connsiteY0" fmla="*/ 952257 h 1887403"/>
                  <a:gd name="connsiteX1" fmla="*/ 507505 w 2036622"/>
                  <a:gd name="connsiteY1" fmla="*/ 74403 h 1887403"/>
                  <a:gd name="connsiteX2" fmla="*/ 1529117 w 2036622"/>
                  <a:gd name="connsiteY2" fmla="*/ 74403 h 1887403"/>
                  <a:gd name="connsiteX3" fmla="*/ 2036622 w 2036622"/>
                  <a:gd name="connsiteY3" fmla="*/ 952257 h 1887403"/>
                  <a:gd name="connsiteX4" fmla="*/ 1529117 w 2036622"/>
                  <a:gd name="connsiteY4" fmla="*/ 1830111 h 1887403"/>
                  <a:gd name="connsiteX5" fmla="*/ 507505 w 2036622"/>
                  <a:gd name="connsiteY5" fmla="*/ 1830111 h 1887403"/>
                  <a:gd name="connsiteX6" fmla="*/ 0 w 2036622"/>
                  <a:gd name="connsiteY6" fmla="*/ 952257 h 1887403"/>
                  <a:gd name="connsiteX0" fmla="*/ 0 w 2036622"/>
                  <a:gd name="connsiteY0" fmla="*/ 943606 h 1878752"/>
                  <a:gd name="connsiteX1" fmla="*/ 507505 w 2036622"/>
                  <a:gd name="connsiteY1" fmla="*/ 65752 h 1878752"/>
                  <a:gd name="connsiteX2" fmla="*/ 1529117 w 2036622"/>
                  <a:gd name="connsiteY2" fmla="*/ 65752 h 1878752"/>
                  <a:gd name="connsiteX3" fmla="*/ 2036622 w 2036622"/>
                  <a:gd name="connsiteY3" fmla="*/ 943606 h 1878752"/>
                  <a:gd name="connsiteX4" fmla="*/ 1529117 w 2036622"/>
                  <a:gd name="connsiteY4" fmla="*/ 1821460 h 1878752"/>
                  <a:gd name="connsiteX5" fmla="*/ 507505 w 2036622"/>
                  <a:gd name="connsiteY5" fmla="*/ 1821460 h 1878752"/>
                  <a:gd name="connsiteX6" fmla="*/ 0 w 2036622"/>
                  <a:gd name="connsiteY6" fmla="*/ 943606 h 1878752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6622" h="1875863">
                    <a:moveTo>
                      <a:pt x="0" y="940717"/>
                    </a:moveTo>
                    <a:cubicBezTo>
                      <a:pt x="161548" y="449979"/>
                      <a:pt x="269757" y="340241"/>
                      <a:pt x="507505" y="62863"/>
                    </a:cubicBezTo>
                    <a:cubicBezTo>
                      <a:pt x="916623" y="-20955"/>
                      <a:pt x="1150482" y="-20953"/>
                      <a:pt x="1529117" y="62863"/>
                    </a:cubicBezTo>
                    <a:cubicBezTo>
                      <a:pt x="1789726" y="347864"/>
                      <a:pt x="1875075" y="526182"/>
                      <a:pt x="2036622" y="940717"/>
                    </a:cubicBezTo>
                    <a:cubicBezTo>
                      <a:pt x="1875074" y="1370498"/>
                      <a:pt x="1774485" y="1518336"/>
                      <a:pt x="1529117" y="1818571"/>
                    </a:cubicBezTo>
                    <a:cubicBezTo>
                      <a:pt x="982840" y="1887151"/>
                      <a:pt x="977582" y="1902391"/>
                      <a:pt x="507505" y="1818571"/>
                    </a:cubicBezTo>
                    <a:cubicBezTo>
                      <a:pt x="269757" y="1510713"/>
                      <a:pt x="131068" y="1362875"/>
                      <a:pt x="0" y="940717"/>
                    </a:cubicBezTo>
                    <a:close/>
                  </a:path>
                </a:pathLst>
              </a:cu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10800000">
                <a:off x="7292927" y="4431783"/>
                <a:ext cx="154539" cy="7416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6441891" y="4651030"/>
              <a:ext cx="20727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Source Han Sans Light" panose="020B0300000000000000" pitchFamily="34" charset="-122"/>
                  <a:cs typeface="Arial" panose="020B0604020202020204" pitchFamily="34" charset="0"/>
                </a:rPr>
                <a:t>数据拓展分析</a:t>
              </a:r>
              <a:endPara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Han Sans Light" panose="020B0300000000000000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Source Han Sans Light" panose="020B0300000000000000" pitchFamily="34" charset="-122"/>
                  <a:cs typeface="Arial" panose="020B0604020202020204" pitchFamily="34" charset="0"/>
                </a:rPr>
                <a:t>PPT</a:t>
              </a:r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Source Han Sans Light" panose="020B0300000000000000" pitchFamily="34" charset="-122"/>
                  <a:cs typeface="Arial" panose="020B0604020202020204" pitchFamily="34" charset="0"/>
                </a:rPr>
                <a:t>制作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886619" y="1812198"/>
            <a:ext cx="2072757" cy="3699117"/>
            <a:chOff x="8985066" y="1659799"/>
            <a:chExt cx="2072757" cy="3699117"/>
          </a:xfrm>
        </p:grpSpPr>
        <p:grpSp>
          <p:nvGrpSpPr>
            <p:cNvPr id="19" name="组合 18"/>
            <p:cNvGrpSpPr/>
            <p:nvPr/>
          </p:nvGrpSpPr>
          <p:grpSpPr>
            <a:xfrm>
              <a:off x="9083513" y="1659799"/>
              <a:ext cx="1875863" cy="2841001"/>
              <a:chOff x="8980284" y="1664946"/>
              <a:chExt cx="1875863" cy="284100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9287272" y="3725652"/>
                <a:ext cx="12618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F64561"/>
                    </a:solidFill>
                    <a:latin typeface="Ford Antenna Cond Medium" panose="02000606000000020004" pitchFamily="50" charset="0"/>
                  </a:rPr>
                  <a:t>周一鸣</a:t>
                </a:r>
                <a:endParaRPr lang="en-US" altLang="zh-CN" sz="2800" b="1" dirty="0">
                  <a:solidFill>
                    <a:srgbClr val="F64561"/>
                  </a:solidFill>
                  <a:latin typeface="Ford Antenna Cond Medium" panose="02000606000000020004" pitchFamily="50" charset="0"/>
                </a:endParaRPr>
              </a:p>
            </p:txBody>
          </p:sp>
          <p:sp>
            <p:nvSpPr>
              <p:cNvPr id="15" name="六边形 12"/>
              <p:cNvSpPr/>
              <p:nvPr/>
            </p:nvSpPr>
            <p:spPr>
              <a:xfrm rot="5400000">
                <a:off x="8899905" y="1745325"/>
                <a:ext cx="2036622" cy="1875863"/>
              </a:xfrm>
              <a:custGeom>
                <a:avLst/>
                <a:gdLst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55708"/>
                  <a:gd name="connsiteX1" fmla="*/ 507505 w 2036622"/>
                  <a:gd name="connsiteY1" fmla="*/ 0 h 1755708"/>
                  <a:gd name="connsiteX2" fmla="*/ 1529117 w 2036622"/>
                  <a:gd name="connsiteY2" fmla="*/ 0 h 1755708"/>
                  <a:gd name="connsiteX3" fmla="*/ 2036622 w 2036622"/>
                  <a:gd name="connsiteY3" fmla="*/ 877854 h 1755708"/>
                  <a:gd name="connsiteX4" fmla="*/ 1529117 w 2036622"/>
                  <a:gd name="connsiteY4" fmla="*/ 1755708 h 1755708"/>
                  <a:gd name="connsiteX5" fmla="*/ 507505 w 2036622"/>
                  <a:gd name="connsiteY5" fmla="*/ 1755708 h 1755708"/>
                  <a:gd name="connsiteX6" fmla="*/ 0 w 2036622"/>
                  <a:gd name="connsiteY6" fmla="*/ 877854 h 1755708"/>
                  <a:gd name="connsiteX0" fmla="*/ 0 w 2036622"/>
                  <a:gd name="connsiteY0" fmla="*/ 877854 h 1789574"/>
                  <a:gd name="connsiteX1" fmla="*/ 507505 w 2036622"/>
                  <a:gd name="connsiteY1" fmla="*/ 0 h 1789574"/>
                  <a:gd name="connsiteX2" fmla="*/ 1529117 w 2036622"/>
                  <a:gd name="connsiteY2" fmla="*/ 0 h 1789574"/>
                  <a:gd name="connsiteX3" fmla="*/ 2036622 w 2036622"/>
                  <a:gd name="connsiteY3" fmla="*/ 877854 h 1789574"/>
                  <a:gd name="connsiteX4" fmla="*/ 1529117 w 2036622"/>
                  <a:gd name="connsiteY4" fmla="*/ 1755708 h 1789574"/>
                  <a:gd name="connsiteX5" fmla="*/ 507505 w 2036622"/>
                  <a:gd name="connsiteY5" fmla="*/ 1755708 h 1789574"/>
                  <a:gd name="connsiteX6" fmla="*/ 0 w 2036622"/>
                  <a:gd name="connsiteY6" fmla="*/ 877854 h 1789574"/>
                  <a:gd name="connsiteX0" fmla="*/ 0 w 2036622"/>
                  <a:gd name="connsiteY0" fmla="*/ 877854 h 1810038"/>
                  <a:gd name="connsiteX1" fmla="*/ 507505 w 2036622"/>
                  <a:gd name="connsiteY1" fmla="*/ 0 h 1810038"/>
                  <a:gd name="connsiteX2" fmla="*/ 1529117 w 2036622"/>
                  <a:gd name="connsiteY2" fmla="*/ 0 h 1810038"/>
                  <a:gd name="connsiteX3" fmla="*/ 2036622 w 2036622"/>
                  <a:gd name="connsiteY3" fmla="*/ 877854 h 1810038"/>
                  <a:gd name="connsiteX4" fmla="*/ 1529117 w 2036622"/>
                  <a:gd name="connsiteY4" fmla="*/ 1755708 h 1810038"/>
                  <a:gd name="connsiteX5" fmla="*/ 507505 w 2036622"/>
                  <a:gd name="connsiteY5" fmla="*/ 1755708 h 1810038"/>
                  <a:gd name="connsiteX6" fmla="*/ 0 w 2036622"/>
                  <a:gd name="connsiteY6" fmla="*/ 877854 h 1810038"/>
                  <a:gd name="connsiteX0" fmla="*/ 0 w 2036622"/>
                  <a:gd name="connsiteY0" fmla="*/ 877854 h 1813000"/>
                  <a:gd name="connsiteX1" fmla="*/ 507505 w 2036622"/>
                  <a:gd name="connsiteY1" fmla="*/ 0 h 1813000"/>
                  <a:gd name="connsiteX2" fmla="*/ 1529117 w 2036622"/>
                  <a:gd name="connsiteY2" fmla="*/ 0 h 1813000"/>
                  <a:gd name="connsiteX3" fmla="*/ 2036622 w 2036622"/>
                  <a:gd name="connsiteY3" fmla="*/ 877854 h 1813000"/>
                  <a:gd name="connsiteX4" fmla="*/ 1529117 w 2036622"/>
                  <a:gd name="connsiteY4" fmla="*/ 1755708 h 1813000"/>
                  <a:gd name="connsiteX5" fmla="*/ 507505 w 2036622"/>
                  <a:gd name="connsiteY5" fmla="*/ 1755708 h 1813000"/>
                  <a:gd name="connsiteX6" fmla="*/ 0 w 2036622"/>
                  <a:gd name="connsiteY6" fmla="*/ 877854 h 1813000"/>
                  <a:gd name="connsiteX0" fmla="*/ 0 w 2036622"/>
                  <a:gd name="connsiteY0" fmla="*/ 925267 h 1860413"/>
                  <a:gd name="connsiteX1" fmla="*/ 507505 w 2036622"/>
                  <a:gd name="connsiteY1" fmla="*/ 47413 h 1860413"/>
                  <a:gd name="connsiteX2" fmla="*/ 1529117 w 2036622"/>
                  <a:gd name="connsiteY2" fmla="*/ 47413 h 1860413"/>
                  <a:gd name="connsiteX3" fmla="*/ 2036622 w 2036622"/>
                  <a:gd name="connsiteY3" fmla="*/ 925267 h 1860413"/>
                  <a:gd name="connsiteX4" fmla="*/ 1529117 w 2036622"/>
                  <a:gd name="connsiteY4" fmla="*/ 1803121 h 1860413"/>
                  <a:gd name="connsiteX5" fmla="*/ 507505 w 2036622"/>
                  <a:gd name="connsiteY5" fmla="*/ 1803121 h 1860413"/>
                  <a:gd name="connsiteX6" fmla="*/ 0 w 2036622"/>
                  <a:gd name="connsiteY6" fmla="*/ 925267 h 1860413"/>
                  <a:gd name="connsiteX0" fmla="*/ 0 w 2036622"/>
                  <a:gd name="connsiteY0" fmla="*/ 952257 h 1887403"/>
                  <a:gd name="connsiteX1" fmla="*/ 507505 w 2036622"/>
                  <a:gd name="connsiteY1" fmla="*/ 74403 h 1887403"/>
                  <a:gd name="connsiteX2" fmla="*/ 1529117 w 2036622"/>
                  <a:gd name="connsiteY2" fmla="*/ 74403 h 1887403"/>
                  <a:gd name="connsiteX3" fmla="*/ 2036622 w 2036622"/>
                  <a:gd name="connsiteY3" fmla="*/ 952257 h 1887403"/>
                  <a:gd name="connsiteX4" fmla="*/ 1529117 w 2036622"/>
                  <a:gd name="connsiteY4" fmla="*/ 1830111 h 1887403"/>
                  <a:gd name="connsiteX5" fmla="*/ 507505 w 2036622"/>
                  <a:gd name="connsiteY5" fmla="*/ 1830111 h 1887403"/>
                  <a:gd name="connsiteX6" fmla="*/ 0 w 2036622"/>
                  <a:gd name="connsiteY6" fmla="*/ 952257 h 1887403"/>
                  <a:gd name="connsiteX0" fmla="*/ 0 w 2036622"/>
                  <a:gd name="connsiteY0" fmla="*/ 952257 h 1887403"/>
                  <a:gd name="connsiteX1" fmla="*/ 507505 w 2036622"/>
                  <a:gd name="connsiteY1" fmla="*/ 74403 h 1887403"/>
                  <a:gd name="connsiteX2" fmla="*/ 1529117 w 2036622"/>
                  <a:gd name="connsiteY2" fmla="*/ 74403 h 1887403"/>
                  <a:gd name="connsiteX3" fmla="*/ 2036622 w 2036622"/>
                  <a:gd name="connsiteY3" fmla="*/ 952257 h 1887403"/>
                  <a:gd name="connsiteX4" fmla="*/ 1529117 w 2036622"/>
                  <a:gd name="connsiteY4" fmla="*/ 1830111 h 1887403"/>
                  <a:gd name="connsiteX5" fmla="*/ 507505 w 2036622"/>
                  <a:gd name="connsiteY5" fmla="*/ 1830111 h 1887403"/>
                  <a:gd name="connsiteX6" fmla="*/ 0 w 2036622"/>
                  <a:gd name="connsiteY6" fmla="*/ 952257 h 1887403"/>
                  <a:gd name="connsiteX0" fmla="*/ 0 w 2036622"/>
                  <a:gd name="connsiteY0" fmla="*/ 943606 h 1878752"/>
                  <a:gd name="connsiteX1" fmla="*/ 507505 w 2036622"/>
                  <a:gd name="connsiteY1" fmla="*/ 65752 h 1878752"/>
                  <a:gd name="connsiteX2" fmla="*/ 1529117 w 2036622"/>
                  <a:gd name="connsiteY2" fmla="*/ 65752 h 1878752"/>
                  <a:gd name="connsiteX3" fmla="*/ 2036622 w 2036622"/>
                  <a:gd name="connsiteY3" fmla="*/ 943606 h 1878752"/>
                  <a:gd name="connsiteX4" fmla="*/ 1529117 w 2036622"/>
                  <a:gd name="connsiteY4" fmla="*/ 1821460 h 1878752"/>
                  <a:gd name="connsiteX5" fmla="*/ 507505 w 2036622"/>
                  <a:gd name="connsiteY5" fmla="*/ 1821460 h 1878752"/>
                  <a:gd name="connsiteX6" fmla="*/ 0 w 2036622"/>
                  <a:gd name="connsiteY6" fmla="*/ 943606 h 1878752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  <a:gd name="connsiteX0" fmla="*/ 0 w 2036622"/>
                  <a:gd name="connsiteY0" fmla="*/ 940717 h 1875863"/>
                  <a:gd name="connsiteX1" fmla="*/ 507505 w 2036622"/>
                  <a:gd name="connsiteY1" fmla="*/ 62863 h 1875863"/>
                  <a:gd name="connsiteX2" fmla="*/ 1529117 w 2036622"/>
                  <a:gd name="connsiteY2" fmla="*/ 62863 h 1875863"/>
                  <a:gd name="connsiteX3" fmla="*/ 2036622 w 2036622"/>
                  <a:gd name="connsiteY3" fmla="*/ 940717 h 1875863"/>
                  <a:gd name="connsiteX4" fmla="*/ 1529117 w 2036622"/>
                  <a:gd name="connsiteY4" fmla="*/ 1818571 h 1875863"/>
                  <a:gd name="connsiteX5" fmla="*/ 507505 w 2036622"/>
                  <a:gd name="connsiteY5" fmla="*/ 1818571 h 1875863"/>
                  <a:gd name="connsiteX6" fmla="*/ 0 w 2036622"/>
                  <a:gd name="connsiteY6" fmla="*/ 940717 h 187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6622" h="1875863">
                    <a:moveTo>
                      <a:pt x="0" y="940717"/>
                    </a:moveTo>
                    <a:cubicBezTo>
                      <a:pt x="161548" y="449979"/>
                      <a:pt x="269757" y="340241"/>
                      <a:pt x="507505" y="62863"/>
                    </a:cubicBezTo>
                    <a:cubicBezTo>
                      <a:pt x="916623" y="-20955"/>
                      <a:pt x="1150482" y="-20953"/>
                      <a:pt x="1529117" y="62863"/>
                    </a:cubicBezTo>
                    <a:cubicBezTo>
                      <a:pt x="1789726" y="347864"/>
                      <a:pt x="1875075" y="526182"/>
                      <a:pt x="2036622" y="940717"/>
                    </a:cubicBezTo>
                    <a:cubicBezTo>
                      <a:pt x="1875074" y="1370498"/>
                      <a:pt x="1774485" y="1518336"/>
                      <a:pt x="1529117" y="1818571"/>
                    </a:cubicBezTo>
                    <a:cubicBezTo>
                      <a:pt x="982840" y="1887151"/>
                      <a:pt x="977582" y="1902391"/>
                      <a:pt x="507505" y="1818571"/>
                    </a:cubicBezTo>
                    <a:cubicBezTo>
                      <a:pt x="269757" y="1510713"/>
                      <a:pt x="131068" y="1362875"/>
                      <a:pt x="0" y="940717"/>
                    </a:cubicBezTo>
                    <a:close/>
                  </a:path>
                </a:pathLst>
              </a:custGeom>
              <a:blipFill dpi="0" rotWithShape="0">
                <a:blip r:embed="rId4"/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10800000">
                <a:off x="9840947" y="4431783"/>
                <a:ext cx="154539" cy="7416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8985066" y="4651030"/>
              <a:ext cx="20727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Source Han Sans Light" panose="020B0300000000000000" pitchFamily="34" charset="-122"/>
                  <a:cs typeface="Arial" panose="020B0604020202020204" pitchFamily="34" charset="0"/>
                </a:rPr>
                <a:t>数据拓展分析</a:t>
              </a:r>
              <a:endPara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Han Sans Light" panose="020B0300000000000000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Source Han Sans Light" panose="020B0300000000000000" pitchFamily="34" charset="-122"/>
                  <a:cs typeface="Arial" panose="020B0604020202020204" pitchFamily="34" charset="0"/>
                </a:rPr>
                <a:t>汇报工作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66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DBB03-B486-921F-F1CF-C7FE0E13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B7A81F-FB79-D5A0-5491-3559B2AF4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9" r="15619" b="12181"/>
          <a:stretch/>
        </p:blipFill>
        <p:spPr>
          <a:xfrm>
            <a:off x="6938892" y="0"/>
            <a:ext cx="5253108" cy="685757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5DB0C9B-C6A9-B2BD-4AAC-F32182E50976}"/>
              </a:ext>
            </a:extLst>
          </p:cNvPr>
          <p:cNvSpPr/>
          <p:nvPr/>
        </p:nvSpPr>
        <p:spPr>
          <a:xfrm>
            <a:off x="0" y="0"/>
            <a:ext cx="6938892" cy="6858000"/>
          </a:xfrm>
          <a:prstGeom prst="rect">
            <a:avLst/>
          </a:prstGeom>
          <a:solidFill>
            <a:srgbClr val="2F1B71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033C93-9B98-B425-DE19-632EA8A1E615}"/>
              </a:ext>
            </a:extLst>
          </p:cNvPr>
          <p:cNvSpPr txBox="1"/>
          <p:nvPr/>
        </p:nvSpPr>
        <p:spPr>
          <a:xfrm>
            <a:off x="6421766" y="2366957"/>
            <a:ext cx="2289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sz="6600" b="1" dirty="0">
              <a:solidFill>
                <a:srgbClr val="2F1B7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F79958-D2D0-5FEE-975A-D2644D2D6D73}"/>
              </a:ext>
            </a:extLst>
          </p:cNvPr>
          <p:cNvSpPr txBox="1"/>
          <p:nvPr/>
        </p:nvSpPr>
        <p:spPr>
          <a:xfrm>
            <a:off x="192177" y="2144760"/>
            <a:ext cx="2627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002060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4000" b="1" dirty="0">
                <a:solidFill>
                  <a:srgbClr val="F64561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sz="4000" b="1" dirty="0">
                <a:solidFill>
                  <a:schemeClr val="bg1"/>
                </a:solidFill>
                <a:latin typeface="思源宋体"/>
                <a:ea typeface="宋体" panose="02010600030101010101" pitchFamily="2" charset="-122"/>
              </a:rPr>
              <a:t>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6D0E8D-B438-A3CE-98C5-BC123AD476C6}"/>
              </a:ext>
            </a:extLst>
          </p:cNvPr>
          <p:cNvSpPr txBox="1"/>
          <p:nvPr/>
        </p:nvSpPr>
        <p:spPr>
          <a:xfrm>
            <a:off x="192177" y="4209788"/>
            <a:ext cx="5715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002060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4000" b="1" dirty="0">
                <a:solidFill>
                  <a:srgbClr val="F64561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遇到的困难及解决方法</a:t>
            </a:r>
            <a:endParaRPr lang="zh-CN" altLang="en-US" sz="4000" b="1" dirty="0">
              <a:solidFill>
                <a:schemeClr val="bg1"/>
              </a:solidFill>
              <a:latin typeface="思源宋体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70AB28-2DDE-12F7-01E7-0B1B75E72A14}"/>
              </a:ext>
            </a:extLst>
          </p:cNvPr>
          <p:cNvSpPr txBox="1"/>
          <p:nvPr/>
        </p:nvSpPr>
        <p:spPr>
          <a:xfrm>
            <a:off x="192176" y="3177274"/>
            <a:ext cx="2627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002060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4000" b="1" dirty="0">
                <a:solidFill>
                  <a:srgbClr val="F64561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所得结论</a:t>
            </a:r>
            <a:endParaRPr lang="zh-CN" altLang="en-US" sz="4000" b="1" dirty="0">
              <a:solidFill>
                <a:schemeClr val="bg1"/>
              </a:solidFill>
              <a:latin typeface="思源宋体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E030F9-1E4A-5326-0F08-60F3F6D35010}"/>
              </a:ext>
            </a:extLst>
          </p:cNvPr>
          <p:cNvSpPr txBox="1"/>
          <p:nvPr/>
        </p:nvSpPr>
        <p:spPr>
          <a:xfrm>
            <a:off x="192176" y="1112246"/>
            <a:ext cx="5715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002060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4000" b="1" dirty="0">
                <a:solidFill>
                  <a:srgbClr val="F64561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思源宋体"/>
                <a:ea typeface="宋体" panose="02010600030101010101" pitchFamily="2" charset="-122"/>
                <a:cs typeface="Times New Roman" panose="02020603050405020304" pitchFamily="18" charset="0"/>
              </a:rPr>
              <a:t>选题背景与数据预处理</a:t>
            </a:r>
            <a:endParaRPr lang="zh-CN" altLang="en-US" sz="4000" b="1" dirty="0">
              <a:solidFill>
                <a:schemeClr val="bg1"/>
              </a:solidFill>
              <a:latin typeface="思源宋体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86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80001" y="697699"/>
            <a:ext cx="3737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Research </a:t>
            </a:r>
            <a:r>
              <a:rPr lang="en-US" altLang="zh-CN" sz="2000" dirty="0" err="1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Background&amp;Preprocess</a:t>
            </a:r>
            <a:endParaRPr lang="en-US" altLang="zh-CN" sz="2000" dirty="0">
              <a:solidFill>
                <a:schemeClr val="bg1">
                  <a:lumMod val="50000"/>
                  <a:alpha val="70000"/>
                </a:schemeClr>
              </a:solidFill>
              <a:latin typeface="Ford Antenna Cond Thin" panose="02000506000000020004" pitchFamily="50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67424" y="314436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选题背景与数据预处理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" t="51460" r="348"/>
          <a:stretch/>
        </p:blipFill>
        <p:spPr>
          <a:xfrm>
            <a:off x="3616649" y="3875314"/>
            <a:ext cx="7649029" cy="2119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0" b="39689"/>
          <a:stretch/>
        </p:blipFill>
        <p:spPr>
          <a:xfrm>
            <a:off x="3616649" y="3875314"/>
            <a:ext cx="7649029" cy="211908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26321" y="4690609"/>
            <a:ext cx="2587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NBA</a:t>
            </a:r>
            <a:r>
              <a:rPr lang="zh-CN" altLang="en-US" sz="1200" dirty="0"/>
              <a:t>的赛程（</a:t>
            </a:r>
            <a:r>
              <a:rPr lang="en-US" altLang="zh-CN" sz="1200" dirty="0"/>
              <a:t>30</a:t>
            </a:r>
            <a:r>
              <a:rPr lang="zh-CN" altLang="en-US" sz="1200" dirty="0"/>
              <a:t>支球队，每赛季</a:t>
            </a:r>
            <a:r>
              <a:rPr lang="en-US" altLang="zh-CN" sz="1200" dirty="0"/>
              <a:t>82</a:t>
            </a:r>
            <a:r>
              <a:rPr lang="zh-CN" altLang="en-US" sz="1200" dirty="0"/>
              <a:t>场常规赛）产生了海量的各项数据记录，具有统计意义。</a:t>
            </a:r>
            <a:endParaRPr lang="zh-CN" altLang="en-US" sz="1200" dirty="0">
              <a:solidFill>
                <a:schemeClr val="tx1">
                  <a:lumMod val="75000"/>
                  <a:lumOff val="25000"/>
                  <a:alpha val="60000"/>
                </a:schemeClr>
              </a:solidFill>
              <a:latin typeface="Ford Antenna Cond Thin" panose="02000506000000020004" pitchFamily="50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26321" y="435205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09258"/>
                </a:solidFill>
                <a:latin typeface="Ford Antenna Cond Bold" panose="02000803000000020004" pitchFamily="50" charset="0"/>
                <a:cs typeface="Arial" panose="020B0604020202020204" pitchFamily="34" charset="0"/>
              </a:rPr>
              <a:t>数据量大，有代表性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6"/>
          <a:stretch/>
        </p:blipFill>
        <p:spPr>
          <a:xfrm>
            <a:off x="3616650" y="1585233"/>
            <a:ext cx="7649028" cy="2142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26322" y="2201364"/>
            <a:ext cx="2587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作为世界顶级的职业篮球联赛，</a:t>
            </a:r>
            <a:r>
              <a:rPr lang="en-US" altLang="zh-CN" sz="1200" dirty="0"/>
              <a:t>NBA</a:t>
            </a:r>
            <a:r>
              <a:rPr lang="zh-CN" altLang="en-US" sz="1200" dirty="0"/>
              <a:t>的在世界范围内的普及率非常高，拥有巨大的影响力和极其成熟的数据记录系统。比赛规则和统计指标的标准化保证了数据的质量和统一性，有助于进行分析。</a:t>
            </a:r>
            <a:endParaRPr lang="zh-CN" altLang="en-US" sz="1200" dirty="0">
              <a:solidFill>
                <a:schemeClr val="tx1">
                  <a:lumMod val="75000"/>
                  <a:lumOff val="25000"/>
                  <a:alpha val="64000"/>
                </a:schemeClr>
              </a:solidFill>
              <a:latin typeface="Ford Antenna Cond Thin" panose="02000506000000020004" pitchFamily="50" charset="0"/>
              <a:cs typeface="Leelawadee" panose="020B0502040204020203" pitchFamily="34" charset="-3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6322" y="1831867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09258"/>
                </a:solidFill>
                <a:latin typeface="Ford Antenna Cond Bold" panose="02000803000000020004" pitchFamily="50" charset="0"/>
                <a:cs typeface="Arial" panose="020B0604020202020204" pitchFamily="34" charset="0"/>
              </a:rPr>
              <a:t>普及率极高，数据规范统一</a:t>
            </a:r>
          </a:p>
        </p:txBody>
      </p:sp>
    </p:spTree>
    <p:extLst>
      <p:ext uri="{BB962C8B-B14F-4D97-AF65-F5344CB8AC3E}">
        <p14:creationId xmlns:p14="http://schemas.microsoft.com/office/powerpoint/2010/main" val="173473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1E5D4-E3EA-EDDA-174F-FCFC4D461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B25EC0E6-CAD8-FE8F-677B-F3F9FBD0EB07}"/>
              </a:ext>
            </a:extLst>
          </p:cNvPr>
          <p:cNvSpPr txBox="1"/>
          <p:nvPr/>
        </p:nvSpPr>
        <p:spPr>
          <a:xfrm>
            <a:off x="280001" y="697699"/>
            <a:ext cx="3737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Research </a:t>
            </a:r>
            <a:r>
              <a:rPr lang="en-US" altLang="zh-CN" sz="2000" dirty="0" err="1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Background&amp;Preprocess</a:t>
            </a:r>
            <a:endParaRPr lang="en-US" altLang="zh-CN" sz="2000" dirty="0">
              <a:solidFill>
                <a:schemeClr val="bg1">
                  <a:lumMod val="50000"/>
                  <a:alpha val="70000"/>
                </a:schemeClr>
              </a:solidFill>
              <a:latin typeface="Ford Antenna Cond Thin" panose="02000506000000020004" pitchFamily="50" charset="0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E21939B-9BE9-AFE1-E253-1FF3A507A858}"/>
              </a:ext>
            </a:extLst>
          </p:cNvPr>
          <p:cNvSpPr/>
          <p:nvPr/>
        </p:nvSpPr>
        <p:spPr>
          <a:xfrm>
            <a:off x="267424" y="314436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选题背景与数据预处理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9AE76E0-148A-30AF-2C1E-4FB1DD4C6A87}"/>
              </a:ext>
            </a:extLst>
          </p:cNvPr>
          <p:cNvCxnSpPr/>
          <p:nvPr/>
        </p:nvCxnSpPr>
        <p:spPr>
          <a:xfrm flipH="1">
            <a:off x="1036735" y="4808995"/>
            <a:ext cx="25241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1AB589F-6427-0D13-6FCB-F6A86D31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1" y="1719470"/>
            <a:ext cx="4013703" cy="44030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561DF9-70F4-30BE-B348-D10C5518C48E}"/>
              </a:ext>
            </a:extLst>
          </p:cNvPr>
          <p:cNvSpPr txBox="1"/>
          <p:nvPr/>
        </p:nvSpPr>
        <p:spPr>
          <a:xfrm>
            <a:off x="267424" y="1325133"/>
            <a:ext cx="478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2023-2024 NBA Player Stats – Regular.csv</a:t>
            </a:r>
            <a:endParaRPr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0FDBA5-4ED7-6ED8-D4FD-9B78E61EC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42" y="3962499"/>
            <a:ext cx="4507395" cy="23836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6714AC-9CB2-C121-E26F-B676C28C02AE}"/>
              </a:ext>
            </a:extLst>
          </p:cNvPr>
          <p:cNvSpPr txBox="1"/>
          <p:nvPr/>
        </p:nvSpPr>
        <p:spPr>
          <a:xfrm>
            <a:off x="6018144" y="1419555"/>
            <a:ext cx="4507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选择出场数大于等于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次，场均时间大于等于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分钟的球员，并主要关注球员位置与主要数据指标间的关系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AECE4126-6970-712D-5F64-B71AB6C492E9}"/>
              </a:ext>
            </a:extLst>
          </p:cNvPr>
          <p:cNvSpPr/>
          <p:nvPr/>
        </p:nvSpPr>
        <p:spPr>
          <a:xfrm>
            <a:off x="4726055" y="1849797"/>
            <a:ext cx="859735" cy="49198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DC8B7E2-A810-163C-2CBD-71AD4E3166C9}"/>
              </a:ext>
            </a:extLst>
          </p:cNvPr>
          <p:cNvSpPr/>
          <p:nvPr/>
        </p:nvSpPr>
        <p:spPr>
          <a:xfrm rot="5400000">
            <a:off x="7841973" y="3192925"/>
            <a:ext cx="859735" cy="49198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59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0FF92-B16C-6763-ED40-A5CD9B9B1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054DF2B-0ED8-B4A2-9B4E-080B597BF7E2}"/>
              </a:ext>
            </a:extLst>
          </p:cNvPr>
          <p:cNvSpPr txBox="1"/>
          <p:nvPr/>
        </p:nvSpPr>
        <p:spPr>
          <a:xfrm>
            <a:off x="280001" y="697699"/>
            <a:ext cx="1568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Data Analysis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9D8E8AF-0557-F959-B210-29BBC2FDC0A7}"/>
              </a:ext>
            </a:extLst>
          </p:cNvPr>
          <p:cNvSpPr/>
          <p:nvPr/>
        </p:nvSpPr>
        <p:spPr>
          <a:xfrm>
            <a:off x="267424" y="31443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BB14F3-BC90-31F9-DF69-652D2D93FA4D}"/>
              </a:ext>
            </a:extLst>
          </p:cNvPr>
          <p:cNvSpPr txBox="1"/>
          <p:nvPr/>
        </p:nvSpPr>
        <p:spPr>
          <a:xfrm>
            <a:off x="3610389" y="1105178"/>
            <a:ext cx="49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数据导入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A2C1A8-535F-16C4-E382-52DB5AE1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4" y="2213390"/>
            <a:ext cx="3657600" cy="40532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15D327-0893-2A33-75FB-034BB709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94" y="2213392"/>
            <a:ext cx="3806012" cy="40532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E722B68-9660-C312-14BA-FCCDABD3003A}"/>
              </a:ext>
            </a:extLst>
          </p:cNvPr>
          <p:cNvSpPr txBox="1"/>
          <p:nvPr/>
        </p:nvSpPr>
        <p:spPr>
          <a:xfrm>
            <a:off x="8345556" y="2213392"/>
            <a:ext cx="327825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由于数据为</a:t>
            </a: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csv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文件格式，小组通过</a:t>
            </a: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SAS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内置的</a:t>
            </a: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proc import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命令进行数据导入。导入之后可以查看逻辑库中的数据表，判断数据是否正确导入。（共包含</a:t>
            </a: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708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球员的数据）</a:t>
            </a:r>
          </a:p>
        </p:txBody>
      </p:sp>
    </p:spTree>
    <p:extLst>
      <p:ext uri="{BB962C8B-B14F-4D97-AF65-F5344CB8AC3E}">
        <p14:creationId xmlns:p14="http://schemas.microsoft.com/office/powerpoint/2010/main" val="26784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F8621-3713-3533-C43E-68875CF16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B9CDDF4-A8F4-6074-0734-1BB1745B470E}"/>
              </a:ext>
            </a:extLst>
          </p:cNvPr>
          <p:cNvSpPr txBox="1"/>
          <p:nvPr/>
        </p:nvSpPr>
        <p:spPr>
          <a:xfrm>
            <a:off x="280001" y="697699"/>
            <a:ext cx="1568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Data Analysis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A2EEF57-74EE-50A9-1CC6-6BC39B8C341C}"/>
              </a:ext>
            </a:extLst>
          </p:cNvPr>
          <p:cNvSpPr/>
          <p:nvPr/>
        </p:nvSpPr>
        <p:spPr>
          <a:xfrm>
            <a:off x="267424" y="31443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38DE59-DDD7-F20C-BE70-5639E768BD4C}"/>
              </a:ext>
            </a:extLst>
          </p:cNvPr>
          <p:cNvSpPr txBox="1"/>
          <p:nvPr/>
        </p:nvSpPr>
        <p:spPr>
          <a:xfrm>
            <a:off x="1720853" y="1097809"/>
            <a:ext cx="875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对五大关键数据的分析思路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5F1C37-16D3-597C-3761-4EE0C34BD101}"/>
              </a:ext>
            </a:extLst>
          </p:cNvPr>
          <p:cNvSpPr txBox="1"/>
          <p:nvPr/>
        </p:nvSpPr>
        <p:spPr>
          <a:xfrm>
            <a:off x="1379882" y="1925157"/>
            <a:ext cx="9432235" cy="419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PTS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（场均得分）、</a:t>
            </a: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AST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（场均助攻）、</a:t>
            </a: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TRB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（场均篮板）、</a:t>
            </a: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BLK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（场均盖帽）、</a:t>
            </a: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STL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（场均抢断）是篮球比赛中衡量球员能力非常重要的五大关键数据，根据球员位置的不同而有所差异。小组针对该差异展开分析：使用</a:t>
            </a:r>
            <a:r>
              <a:rPr lang="en-US" altLang="zh-CN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SAS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计算各项数据的均值、方差、标准差变异系数、偏度、峰度、中位数，上下四分位数、四分位极差、三均值，作出直方图和箱线图；使用</a:t>
            </a:r>
            <a:r>
              <a:rPr lang="en-US" altLang="zh-CN" sz="27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wilcoxon</a:t>
            </a:r>
            <a:r>
              <a:rPr lang="zh-CN" altLang="en-US" sz="27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秩和检验，分析以上数据和球员场上位置（后卫，锋线）的差异是否显著。</a:t>
            </a:r>
          </a:p>
        </p:txBody>
      </p:sp>
    </p:spTree>
    <p:extLst>
      <p:ext uri="{BB962C8B-B14F-4D97-AF65-F5344CB8AC3E}">
        <p14:creationId xmlns:p14="http://schemas.microsoft.com/office/powerpoint/2010/main" val="4444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8AE8-CB7E-545F-B729-848EE927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1D59675-2DE9-E11C-EC49-5147814B01C3}"/>
              </a:ext>
            </a:extLst>
          </p:cNvPr>
          <p:cNvSpPr txBox="1"/>
          <p:nvPr/>
        </p:nvSpPr>
        <p:spPr>
          <a:xfrm>
            <a:off x="280001" y="697699"/>
            <a:ext cx="1568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Data Analysis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FE73AFC-4B00-1094-0514-F51AACB760E6}"/>
              </a:ext>
            </a:extLst>
          </p:cNvPr>
          <p:cNvSpPr/>
          <p:nvPr/>
        </p:nvSpPr>
        <p:spPr>
          <a:xfrm>
            <a:off x="267424" y="31443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57A9CC-F7DA-4F79-7B69-826DC8187263}"/>
              </a:ext>
            </a:extLst>
          </p:cNvPr>
          <p:cNvSpPr txBox="1"/>
          <p:nvPr/>
        </p:nvSpPr>
        <p:spPr>
          <a:xfrm>
            <a:off x="1720854" y="1029064"/>
            <a:ext cx="875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------PTS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统计分析结果与直方图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597D5C-027A-0A21-76A4-55C11959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25" y="1975602"/>
            <a:ext cx="2386335" cy="33358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05721A-50CA-8116-9DE6-CACEACC8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4" y="5142675"/>
            <a:ext cx="4943859" cy="13239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0281B96-2E09-8A51-7A3D-D3201D22227A}"/>
              </a:ext>
            </a:extLst>
          </p:cNvPr>
          <p:cNvSpPr txBox="1"/>
          <p:nvPr/>
        </p:nvSpPr>
        <p:spPr>
          <a:xfrm>
            <a:off x="418724" y="1606270"/>
            <a:ext cx="295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整体统计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分组统计结果</a:t>
            </a:r>
          </a:p>
        </p:txBody>
      </p:sp>
      <p:pic>
        <p:nvPicPr>
          <p:cNvPr id="19" name="图片 18" descr="图表, 直方图&#10;&#10;AI 生成的内容可能不正确。">
            <a:extLst>
              <a:ext uri="{FF2B5EF4-FFF2-40B4-BE49-F238E27FC236}">
                <a16:creationId xmlns:a16="http://schemas.microsoft.com/office/drawing/2014/main" id="{AA2F5517-695A-4B5D-05A6-3C3E27C5F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50" y="2073443"/>
            <a:ext cx="5660276" cy="424520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6E39B05-F533-4251-CB0F-E7F100478E21}"/>
              </a:ext>
            </a:extLst>
          </p:cNvPr>
          <p:cNvSpPr txBox="1"/>
          <p:nvPr/>
        </p:nvSpPr>
        <p:spPr>
          <a:xfrm>
            <a:off x="7168627" y="1615557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直方图与拟合曲线</a:t>
            </a:r>
          </a:p>
        </p:txBody>
      </p:sp>
    </p:spTree>
    <p:extLst>
      <p:ext uri="{BB962C8B-B14F-4D97-AF65-F5344CB8AC3E}">
        <p14:creationId xmlns:p14="http://schemas.microsoft.com/office/powerpoint/2010/main" val="277150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C3E2F-F091-7D6A-B5D9-01950EB6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00CFA52-DE33-D88E-1A7E-0906713EB194}"/>
              </a:ext>
            </a:extLst>
          </p:cNvPr>
          <p:cNvSpPr txBox="1"/>
          <p:nvPr/>
        </p:nvSpPr>
        <p:spPr>
          <a:xfrm>
            <a:off x="280001" y="697699"/>
            <a:ext cx="1568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  <a:alpha val="70000"/>
                  </a:schemeClr>
                </a:solidFill>
                <a:latin typeface="Ford Antenna Cond Thin" panose="02000506000000020004" pitchFamily="50" charset="0"/>
                <a:ea typeface="微软雅黑" panose="020B0503020204020204" pitchFamily="34" charset="-122"/>
              </a:rPr>
              <a:t>Data Analysis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70AB7C0-93A9-5F76-B260-FDAB5C95073F}"/>
              </a:ext>
            </a:extLst>
          </p:cNvPr>
          <p:cNvSpPr/>
          <p:nvPr/>
        </p:nvSpPr>
        <p:spPr>
          <a:xfrm>
            <a:off x="267424" y="31443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645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  <a:endParaRPr lang="en-US" altLang="zh-CN" sz="2800" b="1" dirty="0">
              <a:solidFill>
                <a:srgbClr val="00133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8751AC-029B-D6D3-0603-EADB0E992824}"/>
              </a:ext>
            </a:extLst>
          </p:cNvPr>
          <p:cNvSpPr txBox="1"/>
          <p:nvPr/>
        </p:nvSpPr>
        <p:spPr>
          <a:xfrm>
            <a:off x="1720854" y="1053372"/>
            <a:ext cx="875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------PTS</a:t>
            </a:r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总体与位置箱线图</a:t>
            </a:r>
            <a:r>
              <a:rPr lang="en-US" altLang="zh-CN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------</a:t>
            </a:r>
            <a:endParaRPr lang="zh-CN" altLang="en-US" sz="36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5" name="图片 14" descr="图表, 箱线图&#10;&#10;AI 生成的内容可能不正确。">
            <a:extLst>
              <a:ext uri="{FF2B5EF4-FFF2-40B4-BE49-F238E27FC236}">
                <a16:creationId xmlns:a16="http://schemas.microsoft.com/office/drawing/2014/main" id="{1B869E81-0D58-EFF6-A877-97E23A97C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1" y="2059543"/>
            <a:ext cx="5597326" cy="4197995"/>
          </a:xfrm>
          <a:prstGeom prst="rect">
            <a:avLst/>
          </a:prstGeom>
        </p:spPr>
      </p:pic>
      <p:pic>
        <p:nvPicPr>
          <p:cNvPr id="17" name="图片 16" descr="图表, 箱线图&#10;&#10;AI 生成的内容可能不正确。">
            <a:extLst>
              <a:ext uri="{FF2B5EF4-FFF2-40B4-BE49-F238E27FC236}">
                <a16:creationId xmlns:a16="http://schemas.microsoft.com/office/drawing/2014/main" id="{033A5DF3-C8EE-EF62-7A94-62F59C593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76" y="2059542"/>
            <a:ext cx="5597326" cy="41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0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1840</TotalTime>
  <Words>1052</Words>
  <Application>Microsoft Office PowerPoint</Application>
  <PresentationFormat>宽屏</PresentationFormat>
  <Paragraphs>99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Ford Antenna Cond Bold</vt:lpstr>
      <vt:lpstr>Ford Antenna Cond Medium</vt:lpstr>
      <vt:lpstr>Ford Antenna Cond Thin</vt:lpstr>
      <vt:lpstr>等线</vt:lpstr>
      <vt:lpstr>等线 Light</vt:lpstr>
      <vt:lpstr>思源宋体</vt:lpstr>
      <vt:lpstr>宋体</vt:lpstr>
      <vt:lpstr>微软雅黑</vt:lpstr>
      <vt:lpstr>Arial</vt:lpstr>
      <vt:lpstr>Calibri</vt:lpstr>
      <vt:lpstr>Haettenschweiler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韫译萱 张</cp:lastModifiedBy>
  <cp:revision>293</cp:revision>
  <dcterms:created xsi:type="dcterms:W3CDTF">2015-10-14T03:03:32Z</dcterms:created>
  <dcterms:modified xsi:type="dcterms:W3CDTF">2025-11-18T14:00:37Z</dcterms:modified>
</cp:coreProperties>
</file>